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50bc4e26a3da4d00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551" r:id="rId5"/>
    <p:sldId id="288" r:id="rId6"/>
    <p:sldId id="287" r:id="rId7"/>
    <p:sldId id="554" r:id="rId8"/>
    <p:sldId id="555" r:id="rId9"/>
    <p:sldId id="556" r:id="rId10"/>
    <p:sldId id="593" r:id="rId11"/>
    <p:sldId id="557" r:id="rId12"/>
    <p:sldId id="558" r:id="rId13"/>
    <p:sldId id="286" r:id="rId14"/>
    <p:sldId id="559" r:id="rId15"/>
    <p:sldId id="563" r:id="rId16"/>
    <p:sldId id="560" r:id="rId17"/>
    <p:sldId id="564" r:id="rId18"/>
    <p:sldId id="565" r:id="rId19"/>
    <p:sldId id="569" r:id="rId20"/>
    <p:sldId id="570" r:id="rId21"/>
    <p:sldId id="587" r:id="rId22"/>
    <p:sldId id="588" r:id="rId23"/>
    <p:sldId id="568" r:id="rId24"/>
    <p:sldId id="567" r:id="rId25"/>
    <p:sldId id="566" r:id="rId26"/>
    <p:sldId id="571" r:id="rId27"/>
    <p:sldId id="574" r:id="rId28"/>
    <p:sldId id="590" r:id="rId29"/>
    <p:sldId id="592" r:id="rId30"/>
    <p:sldId id="573" r:id="rId31"/>
    <p:sldId id="575" r:id="rId32"/>
    <p:sldId id="576" r:id="rId33"/>
    <p:sldId id="5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3DEF28-32BD-4D85-A332-914F825704B4}">
          <p14:sldIdLst>
            <p14:sldId id="551"/>
            <p14:sldId id="288"/>
            <p14:sldId id="287"/>
            <p14:sldId id="554"/>
            <p14:sldId id="555"/>
            <p14:sldId id="556"/>
            <p14:sldId id="593"/>
            <p14:sldId id="557"/>
            <p14:sldId id="558"/>
            <p14:sldId id="286"/>
            <p14:sldId id="559"/>
            <p14:sldId id="563"/>
            <p14:sldId id="560"/>
            <p14:sldId id="564"/>
            <p14:sldId id="565"/>
            <p14:sldId id="569"/>
            <p14:sldId id="570"/>
            <p14:sldId id="587"/>
            <p14:sldId id="588"/>
            <p14:sldId id="568"/>
            <p14:sldId id="567"/>
            <p14:sldId id="566"/>
            <p14:sldId id="571"/>
            <p14:sldId id="574"/>
            <p14:sldId id="590"/>
            <p14:sldId id="592"/>
            <p14:sldId id="573"/>
            <p14:sldId id="575"/>
            <p14:sldId id="576"/>
            <p14:sldId id="5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2B4108-A690-A476-9C8F-5B656B060D58}" name="Chrysa Lamprinakou" initials="CL" userId="S::Chrysa.Lamprinakou@surveycoordination.com::97b82b60-cfd2-465d-8b47-cc1dacd4761a" providerId="AD"/>
  <p188:author id="{55AD3971-1265-BF08-C893-DCA8C1D606BF}" name="Urszula Blaszko" initials="UB" userId="S::urszula.blaszko@cqc.org.uk::45de72a1-c7f7-47b0-a86b-aa752ca0711f" providerId="AD"/>
  <p188:author id="{FBD522E1-6DF5-F8D6-8972-FEBBD56EDC55}" name="Catherine Davidson" initials="CD" userId="S::Catherine.Davidson@surveycoordination.com::696becb2-16c9-4aa5-b208-00ea3f801060" providerId="AD"/>
  <p188:author id="{5AB0F7F6-DCD6-2AFD-1F42-84B2928AE346}" name="Will Mayes" initials="WM" userId="S::will.mayes@cqc.org.uk::614b90fc-2b39-418c-a9d7-4cd33c827d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4E"/>
    <a:srgbClr val="1E445C"/>
    <a:srgbClr val="4A4A49"/>
    <a:srgbClr val="8A2700"/>
    <a:srgbClr val="9D9E9C"/>
    <a:srgbClr val="954F72"/>
    <a:srgbClr val="FFD700"/>
    <a:srgbClr val="FF7037"/>
    <a:srgbClr val="FFA07A"/>
    <a:srgbClr val="142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1" autoAdjust="0"/>
    <p:restoredTop sz="77240" autoAdjust="0"/>
  </p:normalViewPr>
  <p:slideViewPr>
    <p:cSldViewPr snapToGrid="0" showGuides="1">
      <p:cViewPr varScale="1">
        <p:scale>
          <a:sx n="85" d="100"/>
          <a:sy n="85" d="100"/>
        </p:scale>
        <p:origin x="112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384266792163564E-2"/>
          <c:y val="3.0808230444042996E-2"/>
          <c:w val="0.88427222096129321"/>
          <c:h val="0.76531881888640851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Maternity</c:v>
                </c:pt>
              </c:strCache>
            </c:strRef>
          </c:tx>
          <c:spPr>
            <a:ln w="28575" cap="rnd">
              <a:solidFill>
                <a:srgbClr val="007B4E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007B4E"/>
              </a:solidFill>
              <a:ln w="9525">
                <a:solidFill>
                  <a:srgbClr val="007B4E"/>
                </a:solidFill>
              </a:ln>
              <a:effectLst/>
            </c:spPr>
          </c:marker>
          <c:cat>
            <c:strRef>
              <c:f>Sheet1!$B$1:$S$1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59</c:v>
                </c:pt>
                <c:pt idx="3">
                  <c:v>52</c:v>
                </c:pt>
                <c:pt idx="6">
                  <c:v>46</c:v>
                </c:pt>
                <c:pt idx="8">
                  <c:v>41</c:v>
                </c:pt>
                <c:pt idx="10">
                  <c:v>37</c:v>
                </c:pt>
                <c:pt idx="11">
                  <c:v>37</c:v>
                </c:pt>
                <c:pt idx="12">
                  <c:v>37</c:v>
                </c:pt>
                <c:pt idx="14">
                  <c:v>52</c:v>
                </c:pt>
                <c:pt idx="15">
                  <c:v>47</c:v>
                </c:pt>
                <c:pt idx="16">
                  <c:v>41</c:v>
                </c:pt>
                <c:pt idx="17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92-4324-8721-6CC364FBF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8807792"/>
        <c:axId val="1258806704"/>
      </c:lineChart>
      <c:catAx>
        <c:axId val="1258807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noProof="0" dirty="0"/>
                  <a:t>Survey year</a:t>
                </a:r>
              </a:p>
            </c:rich>
          </c:tx>
          <c:layout>
            <c:manualLayout>
              <c:xMode val="edge"/>
              <c:yMode val="edge"/>
              <c:x val="0.40772776182837805"/>
              <c:y val="0.892092633188174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806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880670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noProof="0" dirty="0"/>
                  <a:t>Response rate (%)</a:t>
                </a:r>
              </a:p>
            </c:rich>
          </c:tx>
          <c:layout>
            <c:manualLayout>
              <c:xMode val="edge"/>
              <c:yMode val="edge"/>
              <c:x val="1.7717534254187789E-2"/>
              <c:y val="0.27043571484825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807792"/>
        <c:crossesAt val="1"/>
        <c:crossBetween val="midCat"/>
        <c:majorUnit val="5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4971396313819975E-2"/>
          <c:y val="0.95421737451981803"/>
          <c:w val="0"/>
          <c:h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1E329-0B06-4054-BAEE-4A9DB2B9008F}" type="doc">
      <dgm:prSet loTypeId="urn:microsoft.com/office/officeart/2008/layout/RadialCluster" loCatId="cycl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505EC504-471F-46C9-A039-90F5E1A90D61}">
      <dgm:prSet phldrT="[Text]" custT="1"/>
      <dgm:spPr/>
      <dgm:t>
        <a:bodyPr/>
        <a:lstStyle/>
        <a:p>
          <a:r>
            <a:rPr lang="en-GB" sz="1700" noProof="0" dirty="0"/>
            <a:t>2025</a:t>
          </a:r>
        </a:p>
      </dgm:t>
    </dgm:pt>
    <dgm:pt modelId="{9742D559-C8A7-42ED-8CED-B50C0215F69E}" type="parTrans" cxnId="{78D01D41-BF8F-4B77-B434-6F36A90761B7}">
      <dgm:prSet/>
      <dgm:spPr/>
      <dgm:t>
        <a:bodyPr/>
        <a:lstStyle/>
        <a:p>
          <a:endParaRPr lang="en-GB" sz="1700"/>
        </a:p>
      </dgm:t>
    </dgm:pt>
    <dgm:pt modelId="{D7431FDE-E2C9-42C1-B979-356335BB05A3}" type="sibTrans" cxnId="{78D01D41-BF8F-4B77-B434-6F36A90761B7}">
      <dgm:prSet/>
      <dgm:spPr/>
      <dgm:t>
        <a:bodyPr/>
        <a:lstStyle/>
        <a:p>
          <a:endParaRPr lang="en-GB" sz="1700"/>
        </a:p>
      </dgm:t>
    </dgm:pt>
    <dgm:pt modelId="{32709B9C-744E-487E-89EF-6D43C6D7C75A}">
      <dgm:prSet phldrT="[Text]" custT="1"/>
      <dgm:spPr/>
      <dgm:t>
        <a:bodyPr/>
        <a:lstStyle/>
        <a:p>
          <a:r>
            <a:rPr lang="en-GB" sz="1700" b="1" noProof="0" dirty="0"/>
            <a:t>Number of trusts:</a:t>
          </a:r>
        </a:p>
        <a:p>
          <a:r>
            <a:rPr lang="en-GB" sz="1700" noProof="0" dirty="0"/>
            <a:t>119 Trusts</a:t>
          </a:r>
        </a:p>
      </dgm:t>
    </dgm:pt>
    <dgm:pt modelId="{27C95C83-8702-4182-AF81-A6B9A52724A5}" type="parTrans" cxnId="{2D1F9254-815D-43F6-8654-991DD9CBB18D}">
      <dgm:prSet/>
      <dgm:spPr/>
      <dgm:t>
        <a:bodyPr/>
        <a:lstStyle/>
        <a:p>
          <a:endParaRPr lang="en-GB" sz="1700"/>
        </a:p>
      </dgm:t>
    </dgm:pt>
    <dgm:pt modelId="{75A13722-3E2F-4BFE-945F-71CBC1DD1CD6}" type="sibTrans" cxnId="{2D1F9254-815D-43F6-8654-991DD9CBB18D}">
      <dgm:prSet/>
      <dgm:spPr/>
      <dgm:t>
        <a:bodyPr/>
        <a:lstStyle/>
        <a:p>
          <a:endParaRPr lang="en-GB" sz="1700"/>
        </a:p>
      </dgm:t>
    </dgm:pt>
    <dgm:pt modelId="{05C5935E-E1CD-4CB4-B73F-0B8F623913D7}">
      <dgm:prSet phldrT="[Text]" custT="1"/>
      <dgm:spPr/>
      <dgm:t>
        <a:bodyPr/>
        <a:lstStyle/>
        <a:p>
          <a:r>
            <a:rPr lang="en-GB" sz="1700" b="1" noProof="0" dirty="0"/>
            <a:t>Sample:</a:t>
          </a:r>
        </a:p>
        <a:p>
          <a:r>
            <a:rPr lang="en-GB" sz="1700" noProof="0" dirty="0"/>
            <a:t>All births within February sampled (going back into January for smaller trusts)</a:t>
          </a:r>
        </a:p>
      </dgm:t>
    </dgm:pt>
    <dgm:pt modelId="{D7B74519-9FA4-4E82-A84F-D38D1F87C511}" type="parTrans" cxnId="{FE0C6F8E-FBB6-4F03-9B6F-91EF78B9E6FA}">
      <dgm:prSet/>
      <dgm:spPr/>
      <dgm:t>
        <a:bodyPr/>
        <a:lstStyle/>
        <a:p>
          <a:endParaRPr lang="en-GB" sz="1700"/>
        </a:p>
      </dgm:t>
    </dgm:pt>
    <dgm:pt modelId="{B9B83A6D-3678-4B06-8EB5-F03AF85DE534}" type="sibTrans" cxnId="{FE0C6F8E-FBB6-4F03-9B6F-91EF78B9E6FA}">
      <dgm:prSet/>
      <dgm:spPr/>
      <dgm:t>
        <a:bodyPr/>
        <a:lstStyle/>
        <a:p>
          <a:endParaRPr lang="en-GB" sz="1700"/>
        </a:p>
      </dgm:t>
    </dgm:pt>
    <dgm:pt modelId="{A219E1E1-B80C-42D2-9C96-A33E7F8C227E}">
      <dgm:prSet phldrT="[Text]" custT="1"/>
      <dgm:spPr/>
      <dgm:t>
        <a:bodyPr/>
        <a:lstStyle/>
        <a:p>
          <a:r>
            <a:rPr lang="en-GB" sz="1700" b="1" noProof="0" dirty="0"/>
            <a:t>Push-to-web approach:</a:t>
          </a:r>
        </a:p>
        <a:p>
          <a:r>
            <a:rPr lang="en-GB" sz="1700" noProof="0" dirty="0"/>
            <a:t>Mixed mode, with paper and SMS reminders</a:t>
          </a:r>
        </a:p>
      </dgm:t>
    </dgm:pt>
    <dgm:pt modelId="{62AEE06F-1C1F-4C7E-B9C3-5B21B696D604}" type="parTrans" cxnId="{8635F987-7AD3-4950-9697-06613BD8F8F3}">
      <dgm:prSet/>
      <dgm:spPr/>
      <dgm:t>
        <a:bodyPr/>
        <a:lstStyle/>
        <a:p>
          <a:endParaRPr lang="en-GB" sz="1700"/>
        </a:p>
      </dgm:t>
    </dgm:pt>
    <dgm:pt modelId="{04023BF2-D5D3-463C-90E5-15AFF07B1440}" type="sibTrans" cxnId="{8635F987-7AD3-4950-9697-06613BD8F8F3}">
      <dgm:prSet/>
      <dgm:spPr/>
      <dgm:t>
        <a:bodyPr/>
        <a:lstStyle/>
        <a:p>
          <a:endParaRPr lang="en-GB" sz="1700"/>
        </a:p>
      </dgm:t>
    </dgm:pt>
    <dgm:pt modelId="{13C4E3A9-3605-4FAF-A079-FE3748989FA8}">
      <dgm:prSet custT="1"/>
      <dgm:spPr/>
      <dgm:t>
        <a:bodyPr/>
        <a:lstStyle/>
        <a:p>
          <a:r>
            <a:rPr lang="en-GB" sz="1700" b="1" noProof="0" dirty="0"/>
            <a:t>Translations:</a:t>
          </a:r>
        </a:p>
        <a:p>
          <a:r>
            <a:rPr lang="en-GB" sz="1700" noProof="0" dirty="0"/>
            <a:t>Translated into 9 online languages, with 10 more available via Language Line</a:t>
          </a:r>
        </a:p>
      </dgm:t>
    </dgm:pt>
    <dgm:pt modelId="{54294647-385E-4143-859E-9EE19729ADCB}" type="parTrans" cxnId="{40D52803-8484-4E20-AAB1-8CB8BBBAAE2D}">
      <dgm:prSet/>
      <dgm:spPr/>
      <dgm:t>
        <a:bodyPr/>
        <a:lstStyle/>
        <a:p>
          <a:endParaRPr lang="en-GB" sz="1700"/>
        </a:p>
      </dgm:t>
    </dgm:pt>
    <dgm:pt modelId="{BBCA882C-497B-4394-AF84-3260160EDB36}" type="sibTrans" cxnId="{40D52803-8484-4E20-AAB1-8CB8BBBAAE2D}">
      <dgm:prSet/>
      <dgm:spPr/>
      <dgm:t>
        <a:bodyPr/>
        <a:lstStyle/>
        <a:p>
          <a:endParaRPr lang="en-GB" sz="1700"/>
        </a:p>
      </dgm:t>
    </dgm:pt>
    <dgm:pt modelId="{9B9C46B4-7AC4-4C26-9DA3-5E5AC6699EE4}">
      <dgm:prSet custT="1"/>
      <dgm:spPr/>
      <dgm:t>
        <a:bodyPr/>
        <a:lstStyle/>
        <a:p>
          <a:r>
            <a:rPr lang="en-GB" sz="1700" b="1" noProof="0" dirty="0"/>
            <a:t>Accessibility:</a:t>
          </a:r>
        </a:p>
        <a:p>
          <a:r>
            <a:rPr lang="en-GB" sz="1600" noProof="0" dirty="0"/>
            <a:t>Large print, Easy Read and Braille versions available</a:t>
          </a:r>
        </a:p>
      </dgm:t>
    </dgm:pt>
    <dgm:pt modelId="{F76D6D03-45FA-4F6D-9BCC-7A9ABDE625C2}" type="parTrans" cxnId="{0C307093-3950-41B7-8831-EAE74E0C2F0E}">
      <dgm:prSet/>
      <dgm:spPr/>
      <dgm:t>
        <a:bodyPr/>
        <a:lstStyle/>
        <a:p>
          <a:endParaRPr lang="en-GB" sz="1700"/>
        </a:p>
      </dgm:t>
    </dgm:pt>
    <dgm:pt modelId="{273E29A5-6F5B-463A-912C-ECE9B2249E83}" type="sibTrans" cxnId="{0C307093-3950-41B7-8831-EAE74E0C2F0E}">
      <dgm:prSet/>
      <dgm:spPr/>
      <dgm:t>
        <a:bodyPr/>
        <a:lstStyle/>
        <a:p>
          <a:endParaRPr lang="en-GB" sz="1700"/>
        </a:p>
      </dgm:t>
    </dgm:pt>
    <dgm:pt modelId="{3F1963A2-67A5-44B3-8AB8-E51B7CE38AC6}">
      <dgm:prSet custT="1"/>
      <dgm:spPr/>
      <dgm:t>
        <a:bodyPr/>
        <a:lstStyle/>
        <a:p>
          <a:r>
            <a:rPr lang="en-GB" sz="1600" b="1" noProof="0" dirty="0"/>
            <a:t>Eligibility: </a:t>
          </a:r>
        </a:p>
        <a:p>
          <a:r>
            <a:rPr lang="en-GB" sz="1600" noProof="0" dirty="0"/>
            <a:t>Live birth in sampling period and aged 16 or over</a:t>
          </a:r>
        </a:p>
      </dgm:t>
    </dgm:pt>
    <dgm:pt modelId="{F2BEB040-687F-4700-BE26-0A30735F8B78}" type="parTrans" cxnId="{4DAB792F-7B28-4504-93CF-1A9F2A68108B}">
      <dgm:prSet/>
      <dgm:spPr/>
      <dgm:t>
        <a:bodyPr/>
        <a:lstStyle/>
        <a:p>
          <a:endParaRPr lang="en-GB"/>
        </a:p>
      </dgm:t>
    </dgm:pt>
    <dgm:pt modelId="{5A175E80-F9B6-4B68-8BF2-EDE49A509924}" type="sibTrans" cxnId="{4DAB792F-7B28-4504-93CF-1A9F2A68108B}">
      <dgm:prSet/>
      <dgm:spPr/>
      <dgm:t>
        <a:bodyPr/>
        <a:lstStyle/>
        <a:p>
          <a:endParaRPr lang="en-GB"/>
        </a:p>
      </dgm:t>
    </dgm:pt>
    <dgm:pt modelId="{DA10F330-980D-4570-B2A9-99789CFC75BF}" type="pres">
      <dgm:prSet presAssocID="{1AE1E329-0B06-4054-BAEE-4A9DB2B9008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06498FE-0758-42D2-A803-BC53CE9711E1}" type="pres">
      <dgm:prSet presAssocID="{505EC504-471F-46C9-A039-90F5E1A90D61}" presName="singleCycle" presStyleCnt="0"/>
      <dgm:spPr/>
    </dgm:pt>
    <dgm:pt modelId="{49F9149C-700B-42B2-A36C-0F0D37C27314}" type="pres">
      <dgm:prSet presAssocID="{505EC504-471F-46C9-A039-90F5E1A90D61}" presName="singleCenter" presStyleLbl="node1" presStyleIdx="0" presStyleCnt="7" custScaleY="58384" custLinFactNeighborX="1053" custLinFactNeighborY="10507">
        <dgm:presLayoutVars>
          <dgm:chMax val="7"/>
          <dgm:chPref val="7"/>
        </dgm:presLayoutVars>
      </dgm:prSet>
      <dgm:spPr/>
    </dgm:pt>
    <dgm:pt modelId="{71A27561-7317-4592-917E-F8479BC1E684}" type="pres">
      <dgm:prSet presAssocID="{27C95C83-8702-4182-AF81-A6B9A52724A5}" presName="Name56" presStyleLbl="parChTrans1D2" presStyleIdx="0" presStyleCnt="6"/>
      <dgm:spPr/>
    </dgm:pt>
    <dgm:pt modelId="{D247BFA2-40C7-4F60-B299-AB9E64AA88F2}" type="pres">
      <dgm:prSet presAssocID="{32709B9C-744E-487E-89EF-6D43C6D7C75A}" presName="text0" presStyleLbl="node1" presStyleIdx="1" presStyleCnt="7" custScaleX="263285" custScaleY="116449" custRadScaleRad="53157" custRadScaleInc="7572">
        <dgm:presLayoutVars>
          <dgm:bulletEnabled val="1"/>
        </dgm:presLayoutVars>
      </dgm:prSet>
      <dgm:spPr/>
    </dgm:pt>
    <dgm:pt modelId="{3BCE8C55-8DB0-4CD8-AEB0-F9037418454E}" type="pres">
      <dgm:prSet presAssocID="{D7B74519-9FA4-4E82-A84F-D38D1F87C511}" presName="Name56" presStyleLbl="parChTrans1D2" presStyleIdx="1" presStyleCnt="6"/>
      <dgm:spPr/>
    </dgm:pt>
    <dgm:pt modelId="{2EBEFDD7-1B0F-4309-8839-2CA119CD629F}" type="pres">
      <dgm:prSet presAssocID="{05C5935E-E1CD-4CB4-B73F-0B8F623913D7}" presName="text0" presStyleLbl="node1" presStyleIdx="2" presStyleCnt="7" custScaleX="391765" custScaleY="154853" custRadScaleRad="205315" custRadScaleInc="53143">
        <dgm:presLayoutVars>
          <dgm:bulletEnabled val="1"/>
        </dgm:presLayoutVars>
      </dgm:prSet>
      <dgm:spPr/>
    </dgm:pt>
    <dgm:pt modelId="{CFF379A0-C6E6-4101-9952-ACEEE9E8F8CC}" type="pres">
      <dgm:prSet presAssocID="{62AEE06F-1C1F-4C7E-B9C3-5B21B696D604}" presName="Name56" presStyleLbl="parChTrans1D2" presStyleIdx="2" presStyleCnt="6"/>
      <dgm:spPr/>
    </dgm:pt>
    <dgm:pt modelId="{1A7AE212-F825-4C6B-B8DC-9301836F531C}" type="pres">
      <dgm:prSet presAssocID="{A219E1E1-B80C-42D2-9C96-A33E7F8C227E}" presName="text0" presStyleLbl="node1" presStyleIdx="3" presStyleCnt="7" custScaleX="405501" custScaleY="122571" custRadScaleRad="213936" custRadScaleInc="-73768">
        <dgm:presLayoutVars>
          <dgm:bulletEnabled val="1"/>
        </dgm:presLayoutVars>
      </dgm:prSet>
      <dgm:spPr/>
    </dgm:pt>
    <dgm:pt modelId="{6EEA8FDF-3F7F-444B-B435-FC9A9BC490D5}" type="pres">
      <dgm:prSet presAssocID="{54294647-385E-4143-859E-9EE19729ADCB}" presName="Name56" presStyleLbl="parChTrans1D2" presStyleIdx="3" presStyleCnt="6"/>
      <dgm:spPr/>
    </dgm:pt>
    <dgm:pt modelId="{FCE066F9-B8D7-4510-82B1-5DD242AF9089}" type="pres">
      <dgm:prSet presAssocID="{13C4E3A9-3605-4FAF-A079-FE3748989FA8}" presName="text0" presStyleLbl="node1" presStyleIdx="4" presStyleCnt="7" custScaleX="621807" custScaleY="120443" custRadScaleRad="98237" custRadScaleInc="-13950">
        <dgm:presLayoutVars>
          <dgm:bulletEnabled val="1"/>
        </dgm:presLayoutVars>
      </dgm:prSet>
      <dgm:spPr/>
    </dgm:pt>
    <dgm:pt modelId="{E25F0530-AD4D-4982-ACC2-B4634FF770CF}" type="pres">
      <dgm:prSet presAssocID="{F76D6D03-45FA-4F6D-9BCC-7A9ABDE625C2}" presName="Name56" presStyleLbl="parChTrans1D2" presStyleIdx="4" presStyleCnt="6"/>
      <dgm:spPr/>
    </dgm:pt>
    <dgm:pt modelId="{1DAA35F4-C1AE-4657-B1EB-484E822ECD89}" type="pres">
      <dgm:prSet presAssocID="{9B9C46B4-7AC4-4C26-9DA3-5E5AC6699EE4}" presName="text0" presStyleLbl="node1" presStyleIdx="5" presStyleCnt="7" custScaleX="388755" custScaleY="126824" custRadScaleRad="208356" custRadScaleInc="72178">
        <dgm:presLayoutVars>
          <dgm:bulletEnabled val="1"/>
        </dgm:presLayoutVars>
      </dgm:prSet>
      <dgm:spPr/>
    </dgm:pt>
    <dgm:pt modelId="{A92D2A04-A908-4117-BADF-9AF662520228}" type="pres">
      <dgm:prSet presAssocID="{F2BEB040-687F-4700-BE26-0A30735F8B78}" presName="Name56" presStyleLbl="parChTrans1D2" presStyleIdx="5" presStyleCnt="6"/>
      <dgm:spPr/>
    </dgm:pt>
    <dgm:pt modelId="{13ACE54B-9138-4D26-ADE2-04CBFA6EB16C}" type="pres">
      <dgm:prSet presAssocID="{3F1963A2-67A5-44B3-8AB8-E51B7CE38AC6}" presName="text0" presStyleLbl="node1" presStyleIdx="6" presStyleCnt="7" custScaleX="324310" custScaleY="147950" custRadScaleRad="177266" custRadScaleInc="-50770">
        <dgm:presLayoutVars>
          <dgm:bulletEnabled val="1"/>
        </dgm:presLayoutVars>
      </dgm:prSet>
      <dgm:spPr/>
    </dgm:pt>
  </dgm:ptLst>
  <dgm:cxnLst>
    <dgm:cxn modelId="{40D52803-8484-4E20-AAB1-8CB8BBBAAE2D}" srcId="{505EC504-471F-46C9-A039-90F5E1A90D61}" destId="{13C4E3A9-3605-4FAF-A079-FE3748989FA8}" srcOrd="3" destOrd="0" parTransId="{54294647-385E-4143-859E-9EE19729ADCB}" sibTransId="{BBCA882C-497B-4394-AF84-3260160EDB36}"/>
    <dgm:cxn modelId="{04C83E07-9D3E-494D-83BB-A013459F7241}" type="presOf" srcId="{27C95C83-8702-4182-AF81-A6B9A52724A5}" destId="{71A27561-7317-4592-917E-F8479BC1E684}" srcOrd="0" destOrd="0" presId="urn:microsoft.com/office/officeart/2008/layout/RadialCluster"/>
    <dgm:cxn modelId="{B2C70812-A72B-46CA-A80F-782B03990DF8}" type="presOf" srcId="{A219E1E1-B80C-42D2-9C96-A33E7F8C227E}" destId="{1A7AE212-F825-4C6B-B8DC-9301836F531C}" srcOrd="0" destOrd="0" presId="urn:microsoft.com/office/officeart/2008/layout/RadialCluster"/>
    <dgm:cxn modelId="{5F5E4A17-4208-49FB-862E-EE4B5C456B7F}" type="presOf" srcId="{54294647-385E-4143-859E-9EE19729ADCB}" destId="{6EEA8FDF-3F7F-444B-B435-FC9A9BC490D5}" srcOrd="0" destOrd="0" presId="urn:microsoft.com/office/officeart/2008/layout/RadialCluster"/>
    <dgm:cxn modelId="{2E783727-2D84-4114-B813-14AB567DF9BF}" type="presOf" srcId="{F2BEB040-687F-4700-BE26-0A30735F8B78}" destId="{A92D2A04-A908-4117-BADF-9AF662520228}" srcOrd="0" destOrd="0" presId="urn:microsoft.com/office/officeart/2008/layout/RadialCluster"/>
    <dgm:cxn modelId="{4DAB792F-7B28-4504-93CF-1A9F2A68108B}" srcId="{505EC504-471F-46C9-A039-90F5E1A90D61}" destId="{3F1963A2-67A5-44B3-8AB8-E51B7CE38AC6}" srcOrd="5" destOrd="0" parTransId="{F2BEB040-687F-4700-BE26-0A30735F8B78}" sibTransId="{5A175E80-F9B6-4B68-8BF2-EDE49A509924}"/>
    <dgm:cxn modelId="{ECB30F40-DEF8-4DB3-888E-0F6B1B07DDD2}" type="presOf" srcId="{1AE1E329-0B06-4054-BAEE-4A9DB2B9008F}" destId="{DA10F330-980D-4570-B2A9-99789CFC75BF}" srcOrd="0" destOrd="0" presId="urn:microsoft.com/office/officeart/2008/layout/RadialCluster"/>
    <dgm:cxn modelId="{78D01D41-BF8F-4B77-B434-6F36A90761B7}" srcId="{1AE1E329-0B06-4054-BAEE-4A9DB2B9008F}" destId="{505EC504-471F-46C9-A039-90F5E1A90D61}" srcOrd="0" destOrd="0" parTransId="{9742D559-C8A7-42ED-8CED-B50C0215F69E}" sibTransId="{D7431FDE-E2C9-42C1-B979-356335BB05A3}"/>
    <dgm:cxn modelId="{CAB52D48-728C-4C4D-A3D9-1780F16BFD69}" type="presOf" srcId="{D7B74519-9FA4-4E82-A84F-D38D1F87C511}" destId="{3BCE8C55-8DB0-4CD8-AEB0-F9037418454E}" srcOrd="0" destOrd="0" presId="urn:microsoft.com/office/officeart/2008/layout/RadialCluster"/>
    <dgm:cxn modelId="{2D1F9254-815D-43F6-8654-991DD9CBB18D}" srcId="{505EC504-471F-46C9-A039-90F5E1A90D61}" destId="{32709B9C-744E-487E-89EF-6D43C6D7C75A}" srcOrd="0" destOrd="0" parTransId="{27C95C83-8702-4182-AF81-A6B9A52724A5}" sibTransId="{75A13722-3E2F-4BFE-945F-71CBC1DD1CD6}"/>
    <dgm:cxn modelId="{B23E147E-D80A-41C3-9C4D-00A2C622047E}" type="presOf" srcId="{13C4E3A9-3605-4FAF-A079-FE3748989FA8}" destId="{FCE066F9-B8D7-4510-82B1-5DD242AF9089}" srcOrd="0" destOrd="0" presId="urn:microsoft.com/office/officeart/2008/layout/RadialCluster"/>
    <dgm:cxn modelId="{8635F987-7AD3-4950-9697-06613BD8F8F3}" srcId="{505EC504-471F-46C9-A039-90F5E1A90D61}" destId="{A219E1E1-B80C-42D2-9C96-A33E7F8C227E}" srcOrd="2" destOrd="0" parTransId="{62AEE06F-1C1F-4C7E-B9C3-5B21B696D604}" sibTransId="{04023BF2-D5D3-463C-90E5-15AFF07B1440}"/>
    <dgm:cxn modelId="{FE0C6F8E-FBB6-4F03-9B6F-91EF78B9E6FA}" srcId="{505EC504-471F-46C9-A039-90F5E1A90D61}" destId="{05C5935E-E1CD-4CB4-B73F-0B8F623913D7}" srcOrd="1" destOrd="0" parTransId="{D7B74519-9FA4-4E82-A84F-D38D1F87C511}" sibTransId="{B9B83A6D-3678-4B06-8EB5-F03AF85DE534}"/>
    <dgm:cxn modelId="{0C307093-3950-41B7-8831-EAE74E0C2F0E}" srcId="{505EC504-471F-46C9-A039-90F5E1A90D61}" destId="{9B9C46B4-7AC4-4C26-9DA3-5E5AC6699EE4}" srcOrd="4" destOrd="0" parTransId="{F76D6D03-45FA-4F6D-9BCC-7A9ABDE625C2}" sibTransId="{273E29A5-6F5B-463A-912C-ECE9B2249E83}"/>
    <dgm:cxn modelId="{9DD601A4-43FE-4F7E-93D9-99E07B5CEEB8}" type="presOf" srcId="{3F1963A2-67A5-44B3-8AB8-E51B7CE38AC6}" destId="{13ACE54B-9138-4D26-ADE2-04CBFA6EB16C}" srcOrd="0" destOrd="0" presId="urn:microsoft.com/office/officeart/2008/layout/RadialCluster"/>
    <dgm:cxn modelId="{EED17DA8-BD71-4D3B-9582-E54D0375DB26}" type="presOf" srcId="{62AEE06F-1C1F-4C7E-B9C3-5B21B696D604}" destId="{CFF379A0-C6E6-4101-9952-ACEEE9E8F8CC}" srcOrd="0" destOrd="0" presId="urn:microsoft.com/office/officeart/2008/layout/RadialCluster"/>
    <dgm:cxn modelId="{95D685BE-2F02-4301-A5A0-9903771BA4F0}" type="presOf" srcId="{32709B9C-744E-487E-89EF-6D43C6D7C75A}" destId="{D247BFA2-40C7-4F60-B299-AB9E64AA88F2}" srcOrd="0" destOrd="0" presId="urn:microsoft.com/office/officeart/2008/layout/RadialCluster"/>
    <dgm:cxn modelId="{44297EC2-BFDD-43C4-9795-5429619E6D9E}" type="presOf" srcId="{F76D6D03-45FA-4F6D-9BCC-7A9ABDE625C2}" destId="{E25F0530-AD4D-4982-ACC2-B4634FF770CF}" srcOrd="0" destOrd="0" presId="urn:microsoft.com/office/officeart/2008/layout/RadialCluster"/>
    <dgm:cxn modelId="{010107D9-0F37-4D33-86C3-6EC2626F8476}" type="presOf" srcId="{505EC504-471F-46C9-A039-90F5E1A90D61}" destId="{49F9149C-700B-42B2-A36C-0F0D37C27314}" srcOrd="0" destOrd="0" presId="urn:microsoft.com/office/officeart/2008/layout/RadialCluster"/>
    <dgm:cxn modelId="{8222DEDF-C361-4D88-A7F7-6C754AEC09BF}" type="presOf" srcId="{05C5935E-E1CD-4CB4-B73F-0B8F623913D7}" destId="{2EBEFDD7-1B0F-4309-8839-2CA119CD629F}" srcOrd="0" destOrd="0" presId="urn:microsoft.com/office/officeart/2008/layout/RadialCluster"/>
    <dgm:cxn modelId="{47C1F4E8-9502-4EF5-8D8A-8F613D1DC131}" type="presOf" srcId="{9B9C46B4-7AC4-4C26-9DA3-5E5AC6699EE4}" destId="{1DAA35F4-C1AE-4657-B1EB-484E822ECD89}" srcOrd="0" destOrd="0" presId="urn:microsoft.com/office/officeart/2008/layout/RadialCluster"/>
    <dgm:cxn modelId="{BF16AC44-AF7E-41E9-8CE9-E29926E6E31C}" type="presParOf" srcId="{DA10F330-980D-4570-B2A9-99789CFC75BF}" destId="{306498FE-0758-42D2-A803-BC53CE9711E1}" srcOrd="0" destOrd="0" presId="urn:microsoft.com/office/officeart/2008/layout/RadialCluster"/>
    <dgm:cxn modelId="{F8202D68-8E97-4ABC-9FA9-7EFB17A0B5F3}" type="presParOf" srcId="{306498FE-0758-42D2-A803-BC53CE9711E1}" destId="{49F9149C-700B-42B2-A36C-0F0D37C27314}" srcOrd="0" destOrd="0" presId="urn:microsoft.com/office/officeart/2008/layout/RadialCluster"/>
    <dgm:cxn modelId="{B67DA337-DC14-4DC7-962A-025C5D78BAF0}" type="presParOf" srcId="{306498FE-0758-42D2-A803-BC53CE9711E1}" destId="{71A27561-7317-4592-917E-F8479BC1E684}" srcOrd="1" destOrd="0" presId="urn:microsoft.com/office/officeart/2008/layout/RadialCluster"/>
    <dgm:cxn modelId="{38D75BE2-0D1D-4FD5-94A9-26B260211A27}" type="presParOf" srcId="{306498FE-0758-42D2-A803-BC53CE9711E1}" destId="{D247BFA2-40C7-4F60-B299-AB9E64AA88F2}" srcOrd="2" destOrd="0" presId="urn:microsoft.com/office/officeart/2008/layout/RadialCluster"/>
    <dgm:cxn modelId="{F71B1414-CC08-4D2C-B819-E5C8730B8477}" type="presParOf" srcId="{306498FE-0758-42D2-A803-BC53CE9711E1}" destId="{3BCE8C55-8DB0-4CD8-AEB0-F9037418454E}" srcOrd="3" destOrd="0" presId="urn:microsoft.com/office/officeart/2008/layout/RadialCluster"/>
    <dgm:cxn modelId="{CABAEE48-ADF4-4748-A6FA-B217A8988452}" type="presParOf" srcId="{306498FE-0758-42D2-A803-BC53CE9711E1}" destId="{2EBEFDD7-1B0F-4309-8839-2CA119CD629F}" srcOrd="4" destOrd="0" presId="urn:microsoft.com/office/officeart/2008/layout/RadialCluster"/>
    <dgm:cxn modelId="{03123043-B65B-4E9C-A39D-F53547848CE0}" type="presParOf" srcId="{306498FE-0758-42D2-A803-BC53CE9711E1}" destId="{CFF379A0-C6E6-4101-9952-ACEEE9E8F8CC}" srcOrd="5" destOrd="0" presId="urn:microsoft.com/office/officeart/2008/layout/RadialCluster"/>
    <dgm:cxn modelId="{4E59B526-51C1-4C2F-B9C6-2B117C099C1C}" type="presParOf" srcId="{306498FE-0758-42D2-A803-BC53CE9711E1}" destId="{1A7AE212-F825-4C6B-B8DC-9301836F531C}" srcOrd="6" destOrd="0" presId="urn:microsoft.com/office/officeart/2008/layout/RadialCluster"/>
    <dgm:cxn modelId="{14CFB6DB-CF67-4CC8-8F81-65718507679E}" type="presParOf" srcId="{306498FE-0758-42D2-A803-BC53CE9711E1}" destId="{6EEA8FDF-3F7F-444B-B435-FC9A9BC490D5}" srcOrd="7" destOrd="0" presId="urn:microsoft.com/office/officeart/2008/layout/RadialCluster"/>
    <dgm:cxn modelId="{626F1DCF-02D1-4E73-A8BD-7A931214EFEF}" type="presParOf" srcId="{306498FE-0758-42D2-A803-BC53CE9711E1}" destId="{FCE066F9-B8D7-4510-82B1-5DD242AF9089}" srcOrd="8" destOrd="0" presId="urn:microsoft.com/office/officeart/2008/layout/RadialCluster"/>
    <dgm:cxn modelId="{9446F3CC-D4A2-4025-81BC-32E584C054D5}" type="presParOf" srcId="{306498FE-0758-42D2-A803-BC53CE9711E1}" destId="{E25F0530-AD4D-4982-ACC2-B4634FF770CF}" srcOrd="9" destOrd="0" presId="urn:microsoft.com/office/officeart/2008/layout/RadialCluster"/>
    <dgm:cxn modelId="{94C6CC19-4DE1-465D-A8D0-E736DC18BA21}" type="presParOf" srcId="{306498FE-0758-42D2-A803-BC53CE9711E1}" destId="{1DAA35F4-C1AE-4657-B1EB-484E822ECD89}" srcOrd="10" destOrd="0" presId="urn:microsoft.com/office/officeart/2008/layout/RadialCluster"/>
    <dgm:cxn modelId="{2781DEBF-AC03-45F8-8B10-5A2E7B925548}" type="presParOf" srcId="{306498FE-0758-42D2-A803-BC53CE9711E1}" destId="{A92D2A04-A908-4117-BADF-9AF662520228}" srcOrd="11" destOrd="0" presId="urn:microsoft.com/office/officeart/2008/layout/RadialCluster"/>
    <dgm:cxn modelId="{AB3DD4F8-4BF0-4BC9-BDFD-347355B04B04}" type="presParOf" srcId="{306498FE-0758-42D2-A803-BC53CE9711E1}" destId="{13ACE54B-9138-4D26-ADE2-04CBFA6EB16C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6FB831-63D1-498F-9AA0-67FC9D8F64F2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754EB220-3EA5-493E-BBE6-CCDEA247B1E3}">
      <dgm:prSet phldrT="[Text]"/>
      <dgm:spPr/>
      <dgm:t>
        <a:bodyPr/>
        <a:lstStyle/>
        <a:p>
          <a:pPr>
            <a:buClr>
              <a:srgbClr val="007B4E"/>
            </a:buClr>
            <a:buSzPct val="75000"/>
            <a:buFont typeface="Courier New" panose="02070309020205020404" pitchFamily="49" charset="0"/>
            <a:buChar char="o"/>
          </a:pPr>
          <a:r>
            <a:rPr lang="en-GB" noProof="0" dirty="0"/>
            <a:t>NHS England</a:t>
          </a:r>
        </a:p>
      </dgm:t>
    </dgm:pt>
    <dgm:pt modelId="{46EC44D4-0407-4659-9C97-B0230EDF7067}" type="parTrans" cxnId="{0AD12B47-CD49-4678-8ADA-C541E28F2348}">
      <dgm:prSet/>
      <dgm:spPr/>
      <dgm:t>
        <a:bodyPr/>
        <a:lstStyle/>
        <a:p>
          <a:endParaRPr lang="en-GB"/>
        </a:p>
      </dgm:t>
    </dgm:pt>
    <dgm:pt modelId="{784E69FF-3E47-4C37-8B18-1814AB0DAF94}" type="sibTrans" cxnId="{0AD12B47-CD49-4678-8ADA-C541E28F2348}">
      <dgm:prSet/>
      <dgm:spPr/>
      <dgm:t>
        <a:bodyPr/>
        <a:lstStyle/>
        <a:p>
          <a:endParaRPr lang="en-GB"/>
        </a:p>
      </dgm:t>
    </dgm:pt>
    <dgm:pt modelId="{BE3F94EF-99E5-4C39-9701-B260DC2CB85F}">
      <dgm:prSet phldrT="[Text]"/>
      <dgm:spPr/>
      <dgm:t>
        <a:bodyPr/>
        <a:lstStyle/>
        <a:p>
          <a:pPr>
            <a:buClr>
              <a:srgbClr val="007B4E"/>
            </a:buClr>
            <a:buSzPct val="75000"/>
            <a:buFont typeface="Courier New" panose="02070309020205020404" pitchFamily="49" charset="0"/>
            <a:buChar char="o"/>
          </a:pPr>
          <a:r>
            <a:rPr lang="en-GB" noProof="0" dirty="0"/>
            <a:t>Third sector organisations</a:t>
          </a:r>
        </a:p>
      </dgm:t>
    </dgm:pt>
    <dgm:pt modelId="{A94466C6-AF61-4D71-8C11-C1673098FF80}" type="parTrans" cxnId="{70A51DA7-AB02-4B99-B14A-56A5AF62C369}">
      <dgm:prSet/>
      <dgm:spPr/>
      <dgm:t>
        <a:bodyPr/>
        <a:lstStyle/>
        <a:p>
          <a:endParaRPr lang="en-GB"/>
        </a:p>
      </dgm:t>
    </dgm:pt>
    <dgm:pt modelId="{0E2FDBF4-FA14-451A-B632-7D0E2C55BD1E}" type="sibTrans" cxnId="{70A51DA7-AB02-4B99-B14A-56A5AF62C369}">
      <dgm:prSet/>
      <dgm:spPr/>
      <dgm:t>
        <a:bodyPr/>
        <a:lstStyle/>
        <a:p>
          <a:endParaRPr lang="en-GB"/>
        </a:p>
      </dgm:t>
    </dgm:pt>
    <dgm:pt modelId="{B5F94AB8-0C22-4AAB-B14B-9088F58501D9}">
      <dgm:prSet phldrT="[Text]"/>
      <dgm:spPr/>
      <dgm:t>
        <a:bodyPr/>
        <a:lstStyle/>
        <a:p>
          <a:pPr>
            <a:buClr>
              <a:srgbClr val="007B4E"/>
            </a:buClr>
            <a:buSzPct val="75000"/>
            <a:buFont typeface="Courier New" panose="02070309020205020404" pitchFamily="49" charset="0"/>
            <a:buChar char="o"/>
          </a:pPr>
          <a:r>
            <a:rPr lang="en-GB" noProof="0" dirty="0"/>
            <a:t>Department of Health and Social Care </a:t>
          </a:r>
        </a:p>
      </dgm:t>
    </dgm:pt>
    <dgm:pt modelId="{2939D1C1-2F86-4F32-9018-9FAF7D6A5C75}" type="parTrans" cxnId="{8149419A-60B7-4EA8-9FDE-3D377B694A87}">
      <dgm:prSet/>
      <dgm:spPr/>
      <dgm:t>
        <a:bodyPr/>
        <a:lstStyle/>
        <a:p>
          <a:endParaRPr lang="en-GB"/>
        </a:p>
      </dgm:t>
    </dgm:pt>
    <dgm:pt modelId="{0027B5C4-7C50-438B-8EC9-7705123624F7}" type="sibTrans" cxnId="{8149419A-60B7-4EA8-9FDE-3D377B694A87}">
      <dgm:prSet/>
      <dgm:spPr/>
      <dgm:t>
        <a:bodyPr/>
        <a:lstStyle/>
        <a:p>
          <a:endParaRPr lang="en-GB"/>
        </a:p>
      </dgm:t>
    </dgm:pt>
    <dgm:pt modelId="{41D52E3F-EAEF-42E2-AC60-DE4585148B98}" type="pres">
      <dgm:prSet presAssocID="{616FB831-63D1-498F-9AA0-67FC9D8F64F2}" presName="compositeShape" presStyleCnt="0">
        <dgm:presLayoutVars>
          <dgm:chMax val="7"/>
          <dgm:dir/>
          <dgm:resizeHandles val="exact"/>
        </dgm:presLayoutVars>
      </dgm:prSet>
      <dgm:spPr/>
    </dgm:pt>
    <dgm:pt modelId="{B846C952-FF3D-490F-9A3C-6450BAB1CEF4}" type="pres">
      <dgm:prSet presAssocID="{754EB220-3EA5-493E-BBE6-CCDEA247B1E3}" presName="circ1" presStyleLbl="vennNode1" presStyleIdx="0" presStyleCnt="3"/>
      <dgm:spPr/>
    </dgm:pt>
    <dgm:pt modelId="{5685639C-FB4C-4C28-9F47-41B7223B9F22}" type="pres">
      <dgm:prSet presAssocID="{754EB220-3EA5-493E-BBE6-CCDEA247B1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69A28B6-3892-47AA-BD6F-4541EBC1B801}" type="pres">
      <dgm:prSet presAssocID="{BE3F94EF-99E5-4C39-9701-B260DC2CB85F}" presName="circ2" presStyleLbl="vennNode1" presStyleIdx="1" presStyleCnt="3"/>
      <dgm:spPr/>
    </dgm:pt>
    <dgm:pt modelId="{10826B38-5CE9-4E11-A7CD-403A28D513E9}" type="pres">
      <dgm:prSet presAssocID="{BE3F94EF-99E5-4C39-9701-B260DC2CB85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A393EB-72B9-4B01-BDE0-12FACB9C71B0}" type="pres">
      <dgm:prSet presAssocID="{B5F94AB8-0C22-4AAB-B14B-9088F58501D9}" presName="circ3" presStyleLbl="vennNode1" presStyleIdx="2" presStyleCnt="3"/>
      <dgm:spPr/>
    </dgm:pt>
    <dgm:pt modelId="{4A4AE8D4-0530-4A0E-8846-1F23E0512FFD}" type="pres">
      <dgm:prSet presAssocID="{B5F94AB8-0C22-4AAB-B14B-9088F58501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382E829-DA3C-4A6D-9E90-B783045531C3}" type="presOf" srcId="{754EB220-3EA5-493E-BBE6-CCDEA247B1E3}" destId="{5685639C-FB4C-4C28-9F47-41B7223B9F22}" srcOrd="1" destOrd="0" presId="urn:microsoft.com/office/officeart/2005/8/layout/venn1"/>
    <dgm:cxn modelId="{0AD12B47-CD49-4678-8ADA-C541E28F2348}" srcId="{616FB831-63D1-498F-9AA0-67FC9D8F64F2}" destId="{754EB220-3EA5-493E-BBE6-CCDEA247B1E3}" srcOrd="0" destOrd="0" parTransId="{46EC44D4-0407-4659-9C97-B0230EDF7067}" sibTransId="{784E69FF-3E47-4C37-8B18-1814AB0DAF94}"/>
    <dgm:cxn modelId="{7267DE71-108B-4DD9-B230-D91CDE5898CE}" type="presOf" srcId="{616FB831-63D1-498F-9AA0-67FC9D8F64F2}" destId="{41D52E3F-EAEF-42E2-AC60-DE4585148B98}" srcOrd="0" destOrd="0" presId="urn:microsoft.com/office/officeart/2005/8/layout/venn1"/>
    <dgm:cxn modelId="{FB550A7B-7AB6-4950-94B8-A43356BAB7E7}" type="presOf" srcId="{B5F94AB8-0C22-4AAB-B14B-9088F58501D9}" destId="{4A4AE8D4-0530-4A0E-8846-1F23E0512FFD}" srcOrd="1" destOrd="0" presId="urn:microsoft.com/office/officeart/2005/8/layout/venn1"/>
    <dgm:cxn modelId="{04D01998-E0BF-4998-AF46-4789CA58D4C6}" type="presOf" srcId="{B5F94AB8-0C22-4AAB-B14B-9088F58501D9}" destId="{34A393EB-72B9-4B01-BDE0-12FACB9C71B0}" srcOrd="0" destOrd="0" presId="urn:microsoft.com/office/officeart/2005/8/layout/venn1"/>
    <dgm:cxn modelId="{8149419A-60B7-4EA8-9FDE-3D377B694A87}" srcId="{616FB831-63D1-498F-9AA0-67FC9D8F64F2}" destId="{B5F94AB8-0C22-4AAB-B14B-9088F58501D9}" srcOrd="2" destOrd="0" parTransId="{2939D1C1-2F86-4F32-9018-9FAF7D6A5C75}" sibTransId="{0027B5C4-7C50-438B-8EC9-7705123624F7}"/>
    <dgm:cxn modelId="{70A51DA7-AB02-4B99-B14A-56A5AF62C369}" srcId="{616FB831-63D1-498F-9AA0-67FC9D8F64F2}" destId="{BE3F94EF-99E5-4C39-9701-B260DC2CB85F}" srcOrd="1" destOrd="0" parTransId="{A94466C6-AF61-4D71-8C11-C1673098FF80}" sibTransId="{0E2FDBF4-FA14-451A-B632-7D0E2C55BD1E}"/>
    <dgm:cxn modelId="{05198BBC-DFE6-4876-A9FE-090F61020DDD}" type="presOf" srcId="{BE3F94EF-99E5-4C39-9701-B260DC2CB85F}" destId="{369A28B6-3892-47AA-BD6F-4541EBC1B801}" srcOrd="0" destOrd="0" presId="urn:microsoft.com/office/officeart/2005/8/layout/venn1"/>
    <dgm:cxn modelId="{E0E035C7-1B1A-4976-860C-6574047C0A23}" type="presOf" srcId="{BE3F94EF-99E5-4C39-9701-B260DC2CB85F}" destId="{10826B38-5CE9-4E11-A7CD-403A28D513E9}" srcOrd="1" destOrd="0" presId="urn:microsoft.com/office/officeart/2005/8/layout/venn1"/>
    <dgm:cxn modelId="{07D13CE7-182D-40A4-8163-ED4CEB034B8A}" type="presOf" srcId="{754EB220-3EA5-493E-BBE6-CCDEA247B1E3}" destId="{B846C952-FF3D-490F-9A3C-6450BAB1CEF4}" srcOrd="0" destOrd="0" presId="urn:microsoft.com/office/officeart/2005/8/layout/venn1"/>
    <dgm:cxn modelId="{8491888F-4FC9-49F3-AFD6-C058F7D88B42}" type="presParOf" srcId="{41D52E3F-EAEF-42E2-AC60-DE4585148B98}" destId="{B846C952-FF3D-490F-9A3C-6450BAB1CEF4}" srcOrd="0" destOrd="0" presId="urn:microsoft.com/office/officeart/2005/8/layout/venn1"/>
    <dgm:cxn modelId="{EA5EA62A-F807-4DF8-8A2F-68CDD862EA67}" type="presParOf" srcId="{41D52E3F-EAEF-42E2-AC60-DE4585148B98}" destId="{5685639C-FB4C-4C28-9F47-41B7223B9F22}" srcOrd="1" destOrd="0" presId="urn:microsoft.com/office/officeart/2005/8/layout/venn1"/>
    <dgm:cxn modelId="{382F072B-5FFC-4F5C-BFD9-9C6E1F03ECFD}" type="presParOf" srcId="{41D52E3F-EAEF-42E2-AC60-DE4585148B98}" destId="{369A28B6-3892-47AA-BD6F-4541EBC1B801}" srcOrd="2" destOrd="0" presId="urn:microsoft.com/office/officeart/2005/8/layout/venn1"/>
    <dgm:cxn modelId="{78EA4AC7-8E71-42A6-A0F5-4C3DBD939141}" type="presParOf" srcId="{41D52E3F-EAEF-42E2-AC60-DE4585148B98}" destId="{10826B38-5CE9-4E11-A7CD-403A28D513E9}" srcOrd="3" destOrd="0" presId="urn:microsoft.com/office/officeart/2005/8/layout/venn1"/>
    <dgm:cxn modelId="{49FBBE55-89FB-4011-91BA-6E056CDD0068}" type="presParOf" srcId="{41D52E3F-EAEF-42E2-AC60-DE4585148B98}" destId="{34A393EB-72B9-4B01-BDE0-12FACB9C71B0}" srcOrd="4" destOrd="0" presId="urn:microsoft.com/office/officeart/2005/8/layout/venn1"/>
    <dgm:cxn modelId="{B6416A13-BE2C-49D7-BC23-94F335277C83}" type="presParOf" srcId="{41D52E3F-EAEF-42E2-AC60-DE4585148B98}" destId="{4A4AE8D4-0530-4A0E-8846-1F23E0512FF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9149C-700B-42B2-A36C-0F0D37C27314}">
      <dsp:nvSpPr>
        <dsp:cNvPr id="0" name=""/>
        <dsp:cNvSpPr/>
      </dsp:nvSpPr>
      <dsp:spPr>
        <a:xfrm>
          <a:off x="3750713" y="1728823"/>
          <a:ext cx="1049149" cy="61253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2025</a:t>
          </a:r>
        </a:p>
      </dsp:txBody>
      <dsp:txXfrm>
        <a:off x="3780614" y="1758724"/>
        <a:ext cx="989347" cy="552733"/>
      </dsp:txXfrm>
    </dsp:sp>
    <dsp:sp modelId="{71A27561-7317-4592-917E-F8479BC1E684}">
      <dsp:nvSpPr>
        <dsp:cNvPr id="0" name=""/>
        <dsp:cNvSpPr/>
      </dsp:nvSpPr>
      <dsp:spPr>
        <a:xfrm rot="16200044">
          <a:off x="4115342" y="1568871"/>
          <a:ext cx="3199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904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7BFA2-40C7-4F60-B299-AB9E64AA88F2}">
      <dsp:nvSpPr>
        <dsp:cNvPr id="0" name=""/>
        <dsp:cNvSpPr/>
      </dsp:nvSpPr>
      <dsp:spPr>
        <a:xfrm>
          <a:off x="3349946" y="590363"/>
          <a:ext cx="1850710" cy="818555"/>
        </a:xfrm>
        <a:prstGeom prst="roundRect">
          <a:avLst/>
        </a:prstGeom>
        <a:solidFill>
          <a:schemeClr val="accent3">
            <a:shade val="50000"/>
            <a:hueOff val="-176331"/>
            <a:satOff val="-23485"/>
            <a:lumOff val="15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/>
            <a:t>Number of trusts: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119 Trusts</a:t>
          </a:r>
        </a:p>
      </dsp:txBody>
      <dsp:txXfrm>
        <a:off x="3389905" y="630322"/>
        <a:ext cx="1770792" cy="738637"/>
      </dsp:txXfrm>
    </dsp:sp>
    <dsp:sp modelId="{3BCE8C55-8DB0-4CD8-AEB0-F9037418454E}">
      <dsp:nvSpPr>
        <dsp:cNvPr id="0" name=""/>
        <dsp:cNvSpPr/>
      </dsp:nvSpPr>
      <dsp:spPr>
        <a:xfrm rot="20412981">
          <a:off x="4773171" y="1693334"/>
          <a:ext cx="9044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4469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EFDD7-1B0F-4309-8839-2CA119CD629F}">
      <dsp:nvSpPr>
        <dsp:cNvPr id="0" name=""/>
        <dsp:cNvSpPr/>
      </dsp:nvSpPr>
      <dsp:spPr>
        <a:xfrm>
          <a:off x="5650948" y="500735"/>
          <a:ext cx="2753835" cy="1088508"/>
        </a:xfrm>
        <a:prstGeom prst="roundRect">
          <a:avLst/>
        </a:prstGeom>
        <a:solidFill>
          <a:schemeClr val="accent3">
            <a:shade val="50000"/>
            <a:hueOff val="-352661"/>
            <a:satOff val="-46970"/>
            <a:lumOff val="314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/>
            <a:t>Sample: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All births within February sampled (going back into January for smaller trusts)</a:t>
          </a:r>
        </a:p>
      </dsp:txBody>
      <dsp:txXfrm>
        <a:off x="5704085" y="553872"/>
        <a:ext cx="2647561" cy="982234"/>
      </dsp:txXfrm>
    </dsp:sp>
    <dsp:sp modelId="{CFF379A0-C6E6-4101-9952-ACEEE9E8F8CC}">
      <dsp:nvSpPr>
        <dsp:cNvPr id="0" name=""/>
        <dsp:cNvSpPr/>
      </dsp:nvSpPr>
      <dsp:spPr>
        <a:xfrm rot="139390">
          <a:off x="4799492" y="2074636"/>
          <a:ext cx="9010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1086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AE212-F825-4C6B-B8DC-9301836F531C}">
      <dsp:nvSpPr>
        <dsp:cNvPr id="0" name=""/>
        <dsp:cNvSpPr/>
      </dsp:nvSpPr>
      <dsp:spPr>
        <a:xfrm>
          <a:off x="5700209" y="1719924"/>
          <a:ext cx="2850389" cy="861588"/>
        </a:xfrm>
        <a:prstGeom prst="roundRect">
          <a:avLst/>
        </a:prstGeom>
        <a:solidFill>
          <a:schemeClr val="accent3">
            <a:shade val="50000"/>
            <a:hueOff val="-528992"/>
            <a:satOff val="-70455"/>
            <a:lumOff val="472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/>
            <a:t>Push-to-web approach: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Mixed mode, with paper and SMS reminders</a:t>
          </a:r>
        </a:p>
      </dsp:txBody>
      <dsp:txXfrm>
        <a:off x="5742268" y="1761983"/>
        <a:ext cx="2766271" cy="777470"/>
      </dsp:txXfrm>
    </dsp:sp>
    <dsp:sp modelId="{6EEA8FDF-3F7F-444B-B435-FC9A9BC490D5}">
      <dsp:nvSpPr>
        <dsp:cNvPr id="0" name=""/>
        <dsp:cNvSpPr/>
      </dsp:nvSpPr>
      <dsp:spPr>
        <a:xfrm rot="5174166">
          <a:off x="4133714" y="2514070"/>
          <a:ext cx="3461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6169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066F9-B8D7-4510-82B1-5DD242AF9089}">
      <dsp:nvSpPr>
        <dsp:cNvPr id="0" name=""/>
        <dsp:cNvSpPr/>
      </dsp:nvSpPr>
      <dsp:spPr>
        <a:xfrm>
          <a:off x="2160574" y="2686781"/>
          <a:ext cx="4370870" cy="846630"/>
        </a:xfrm>
        <a:prstGeom prst="roundRect">
          <a:avLst/>
        </a:prstGeom>
        <a:solidFill>
          <a:schemeClr val="accent3">
            <a:shade val="50000"/>
            <a:hueOff val="-528992"/>
            <a:satOff val="-70455"/>
            <a:lumOff val="472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/>
            <a:t>Translations: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Translated into 9 online languages, with 10 more available via Language Line</a:t>
          </a:r>
        </a:p>
      </dsp:txBody>
      <dsp:txXfrm>
        <a:off x="2201903" y="2728110"/>
        <a:ext cx="4288212" cy="763972"/>
      </dsp:txXfrm>
    </dsp:sp>
    <dsp:sp modelId="{E25F0530-AD4D-4982-ACC2-B4634FF770CF}">
      <dsp:nvSpPr>
        <dsp:cNvPr id="0" name=""/>
        <dsp:cNvSpPr/>
      </dsp:nvSpPr>
      <dsp:spPr>
        <a:xfrm rot="10647717">
          <a:off x="2732183" y="2080906"/>
          <a:ext cx="10190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9029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A35F4-C1AE-4657-B1EB-484E822ECD89}">
      <dsp:nvSpPr>
        <dsp:cNvPr id="0" name=""/>
        <dsp:cNvSpPr/>
      </dsp:nvSpPr>
      <dsp:spPr>
        <a:xfrm>
          <a:off x="6" y="1718291"/>
          <a:ext cx="2732676" cy="891484"/>
        </a:xfrm>
        <a:prstGeom prst="roundRect">
          <a:avLst/>
        </a:prstGeom>
        <a:solidFill>
          <a:schemeClr val="accent3">
            <a:shade val="50000"/>
            <a:hueOff val="-352661"/>
            <a:satOff val="-46970"/>
            <a:lumOff val="314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noProof="0" dirty="0"/>
            <a:t>Accessibility: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Large print, Easy Read and Braille versions available</a:t>
          </a:r>
        </a:p>
      </dsp:txBody>
      <dsp:txXfrm>
        <a:off x="43525" y="1761810"/>
        <a:ext cx="2645638" cy="804446"/>
      </dsp:txXfrm>
    </dsp:sp>
    <dsp:sp modelId="{A92D2A04-A908-4117-BADF-9AF662520228}">
      <dsp:nvSpPr>
        <dsp:cNvPr id="0" name=""/>
        <dsp:cNvSpPr/>
      </dsp:nvSpPr>
      <dsp:spPr>
        <a:xfrm rot="12053032">
          <a:off x="2964737" y="1690096"/>
          <a:ext cx="8126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2669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CE54B-9138-4D26-ADE2-04CBFA6EB16C}">
      <dsp:nvSpPr>
        <dsp:cNvPr id="0" name=""/>
        <dsp:cNvSpPr/>
      </dsp:nvSpPr>
      <dsp:spPr>
        <a:xfrm>
          <a:off x="711758" y="590362"/>
          <a:ext cx="2279673" cy="1039985"/>
        </a:xfrm>
        <a:prstGeom prst="roundRect">
          <a:avLst/>
        </a:prstGeom>
        <a:solidFill>
          <a:schemeClr val="accent3">
            <a:shade val="50000"/>
            <a:hueOff val="-176331"/>
            <a:satOff val="-23485"/>
            <a:lumOff val="15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/>
            <a:t>Eligibility: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Live birth in sampling period and aged 16 or over</a:t>
          </a:r>
        </a:p>
      </dsp:txBody>
      <dsp:txXfrm>
        <a:off x="762526" y="641130"/>
        <a:ext cx="2178137" cy="938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6C952-FF3D-490F-9A3C-6450BAB1CEF4}">
      <dsp:nvSpPr>
        <dsp:cNvPr id="0" name=""/>
        <dsp:cNvSpPr/>
      </dsp:nvSpPr>
      <dsp:spPr>
        <a:xfrm>
          <a:off x="1899285" y="48656"/>
          <a:ext cx="2335528" cy="233552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B4E"/>
            </a:buClr>
            <a:buSzPct val="75000"/>
            <a:buFont typeface="Courier New" panose="02070309020205020404" pitchFamily="49" charset="0"/>
            <a:buNone/>
          </a:pPr>
          <a:r>
            <a:rPr lang="en-GB" sz="1800" kern="1200" noProof="0" dirty="0"/>
            <a:t>NHS England</a:t>
          </a:r>
        </a:p>
      </dsp:txBody>
      <dsp:txXfrm>
        <a:off x="2210689" y="457374"/>
        <a:ext cx="1712721" cy="1050987"/>
      </dsp:txXfrm>
    </dsp:sp>
    <dsp:sp modelId="{369A28B6-3892-47AA-BD6F-4541EBC1B801}">
      <dsp:nvSpPr>
        <dsp:cNvPr id="0" name=""/>
        <dsp:cNvSpPr/>
      </dsp:nvSpPr>
      <dsp:spPr>
        <a:xfrm>
          <a:off x="2742022" y="1508362"/>
          <a:ext cx="2335528" cy="2335528"/>
        </a:xfrm>
        <a:prstGeom prst="ellipse">
          <a:avLst/>
        </a:prstGeom>
        <a:solidFill>
          <a:schemeClr val="accent2">
            <a:alpha val="50000"/>
            <a:hueOff val="-5587907"/>
            <a:satOff val="24588"/>
            <a:lumOff val="15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B4E"/>
            </a:buClr>
            <a:buSzPct val="75000"/>
            <a:buFont typeface="Courier New" panose="02070309020205020404" pitchFamily="49" charset="0"/>
            <a:buNone/>
          </a:pPr>
          <a:r>
            <a:rPr lang="en-GB" sz="1800" kern="1200" noProof="0" dirty="0"/>
            <a:t>Third sector organisations</a:t>
          </a:r>
        </a:p>
      </dsp:txBody>
      <dsp:txXfrm>
        <a:off x="3456304" y="2111707"/>
        <a:ext cx="1401317" cy="1284540"/>
      </dsp:txXfrm>
    </dsp:sp>
    <dsp:sp modelId="{34A393EB-72B9-4B01-BDE0-12FACB9C71B0}">
      <dsp:nvSpPr>
        <dsp:cNvPr id="0" name=""/>
        <dsp:cNvSpPr/>
      </dsp:nvSpPr>
      <dsp:spPr>
        <a:xfrm>
          <a:off x="1056548" y="1508362"/>
          <a:ext cx="2335528" cy="2335528"/>
        </a:xfrm>
        <a:prstGeom prst="ellipse">
          <a:avLst/>
        </a:prstGeom>
        <a:solidFill>
          <a:schemeClr val="accent2">
            <a:alpha val="50000"/>
            <a:hueOff val="-11175815"/>
            <a:satOff val="49176"/>
            <a:lumOff val="3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B4E"/>
            </a:buClr>
            <a:buSzPct val="75000"/>
            <a:buFont typeface="Courier New" panose="02070309020205020404" pitchFamily="49" charset="0"/>
            <a:buNone/>
          </a:pPr>
          <a:r>
            <a:rPr lang="en-GB" sz="1800" kern="1200" noProof="0" dirty="0"/>
            <a:t>Department of Health and Social Care </a:t>
          </a:r>
        </a:p>
      </dsp:txBody>
      <dsp:txXfrm>
        <a:off x="1276477" y="2111707"/>
        <a:ext cx="1401317" cy="128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E9828D-2404-8ED0-2ED7-EA60502A9A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62141-F420-4FE3-5BDB-64C3DC4189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A6975-7D2A-445A-9789-FA2D72DD4FB1}" type="datetimeFigureOut">
              <a:rPr lang="en-GB" smtClean="0"/>
              <a:t>29/01/2026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514E5-BCC9-DA61-EE05-68EED62D6C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669BE-4E59-081D-5D2B-93A2B994C3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35DE5-8A5C-4236-8C03-BB7CC6B03A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967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7942-400A-45BE-BEAB-1370B6009C2E}" type="datetimeFigureOut">
              <a:rPr lang="en-GB" smtClean="0"/>
              <a:t>29/01/2026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CD9E-D913-4CD1-93CA-74512890DE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81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B9859-77E0-4BEF-8A01-4B9F8B8CFD5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099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889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353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867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1F0F7-9291-5901-2841-7DACAC4ED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5E8F65-D27B-579D-E103-7BE0A09FD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E293D7-3E8B-F94E-8250-9E9FB039E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1907D-968A-22ED-44D4-B4813F227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570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578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032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094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89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187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60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18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FBB0C-6138-AE24-FF90-BB27105BB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35DB09-3418-BADB-EB26-445EABFA4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BE3F73-5E2C-865D-7548-728ACA03F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13A02-027D-76A3-088C-F6C189EF5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157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C68F5-A9CE-19A3-6C90-26E619773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BF0296-2EB9-5EA5-987B-A1D4A5FBE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91AA97-2420-F8D0-7111-748408E77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39111-773A-1483-A8BF-07AEC0CBC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41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587F2-EC8B-6B07-2A35-5F9FC0727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B56405-38BE-42BF-35B6-D797CD62F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A46358-122B-E7CE-0AE1-F5D5FBA3D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9A0CB-29AE-FC48-77BD-8C5D7BA67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10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31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0CD9E-D913-4CD1-93CA-74512890DE8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64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picker-institute-europe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twitter.com/pickereurope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BAADD-D53A-D942-EA4A-419B46AD69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7526" y="489480"/>
            <a:ext cx="5578474" cy="461665"/>
          </a:xfrm>
        </p:spPr>
        <p:txBody>
          <a:bodyPr wrap="square" anchor="t">
            <a:spAutoFit/>
          </a:bodyPr>
          <a:lstStyle>
            <a:lvl1pPr algn="l">
              <a:defRPr sz="3000">
                <a:solidFill>
                  <a:srgbClr val="007B4E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EB21C-0AC3-0A25-AFCE-01360AC1F7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526" y="1283621"/>
            <a:ext cx="5578474" cy="77980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sp>
        <p:nvSpPr>
          <p:cNvPr id="5" name="Oval 4" hidden="1">
            <a:extLst>
              <a:ext uri="{FF2B5EF4-FFF2-40B4-BE49-F238E27FC236}">
                <a16:creationId xmlns:a16="http://schemas.microsoft.com/office/drawing/2014/main" id="{48EAAC37-BD99-349E-8C25-C08A69F30647}"/>
              </a:ext>
            </a:extLst>
          </p:cNvPr>
          <p:cNvSpPr>
            <a:spLocks noChangeAspect="1"/>
          </p:cNvSpPr>
          <p:nvPr userDrawn="1"/>
        </p:nvSpPr>
        <p:spPr>
          <a:xfrm>
            <a:off x="6599976" y="-1639254"/>
            <a:ext cx="6912000" cy="6913289"/>
          </a:xfrm>
          <a:prstGeom prst="ellipse">
            <a:avLst/>
          </a:prstGeom>
          <a:noFill/>
          <a:ln w="1108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4300CC83-2246-855C-3DC0-38E3EA1EC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9" y="6096399"/>
            <a:ext cx="1305464" cy="581142"/>
          </a:xfrm>
          <a:prstGeom prst="rect">
            <a:avLst/>
          </a:prstGeom>
        </p:spPr>
      </p:pic>
      <p:pic>
        <p:nvPicPr>
          <p:cNvPr id="10" name="Picture 9" descr="Two men holding coffee cups&#10;&#10;Description automatically generated">
            <a:extLst>
              <a:ext uri="{FF2B5EF4-FFF2-40B4-BE49-F238E27FC236}">
                <a16:creationId xmlns:a16="http://schemas.microsoft.com/office/drawing/2014/main" id="{A288B829-0994-2BCA-B180-C66797302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77" y="-2007112"/>
            <a:ext cx="7855656" cy="78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84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5BC1-8A06-1DC4-EA31-DF28718D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489480"/>
            <a:ext cx="11155361" cy="461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9D53047-A501-25D5-C974-AAD78CD7BD1F}"/>
              </a:ext>
            </a:extLst>
          </p:cNvPr>
          <p:cNvSpPr txBox="1">
            <a:spLocks/>
          </p:cNvSpPr>
          <p:nvPr userDrawn="1"/>
        </p:nvSpPr>
        <p:spPr>
          <a:xfrm>
            <a:off x="516834" y="1203512"/>
            <a:ext cx="11156054" cy="45752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AACD"/>
              </a:buClr>
              <a:buSzPct val="85000"/>
              <a:buFont typeface="Wingdings" panose="05000000000000000000" pitchFamily="2" charset="2"/>
              <a:buChar char="¡"/>
              <a:defRPr lang="en-GB" sz="1800" b="0" kern="1200" dirty="0" smtClean="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AACD"/>
              </a:buClr>
              <a:buSzPct val="85000"/>
              <a:buFont typeface="Wingdings" panose="05000000000000000000" pitchFamily="2" charset="2"/>
              <a:buChar char="¡"/>
              <a:defRPr lang="en-GB" sz="1800" b="0" kern="1200" dirty="0" smtClean="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AACD"/>
              </a:buClr>
              <a:buSzPct val="85000"/>
              <a:buFont typeface="Wingdings" panose="05000000000000000000" pitchFamily="2" charset="2"/>
              <a:buChar char="¡"/>
              <a:defRPr lang="en-GB" sz="1800" b="0" kern="1200" dirty="0" smtClean="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32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AACD"/>
              </a:buClr>
              <a:buSzPct val="85000"/>
              <a:buFont typeface="Wingdings" panose="05000000000000000000" pitchFamily="2" charset="2"/>
              <a:buChar char="¡"/>
              <a:defRPr lang="en-GB" sz="1800" b="0" kern="1200" dirty="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4A8147-ADD0-593A-95F8-C8CADBFB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1271245"/>
            <a:ext cx="11156053" cy="457525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tx2"/>
              </a:buClr>
              <a:defRPr/>
            </a:lvl2pPr>
            <a:lvl3pPr>
              <a:lnSpc>
                <a:spcPct val="114000"/>
              </a:lnSpc>
              <a:buClr>
                <a:schemeClr val="tx2"/>
              </a:buClr>
              <a:defRPr/>
            </a:lvl3pPr>
            <a:lvl4pPr>
              <a:lnSpc>
                <a:spcPct val="114000"/>
              </a:lnSpc>
              <a:buClr>
                <a:schemeClr val="tx2"/>
              </a:buClr>
              <a:defRPr/>
            </a:lvl4pPr>
            <a:lvl5pPr>
              <a:lnSpc>
                <a:spcPct val="114000"/>
              </a:lnSpc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0AEEE9-3B87-C009-D6ED-39EE42649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7279" y="-2242536"/>
            <a:ext cx="8092941" cy="80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4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5BC1-8A06-1DC4-EA31-DF28718D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489480"/>
            <a:ext cx="11155361" cy="461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9D53047-A501-25D5-C974-AAD78CD7BD1F}"/>
              </a:ext>
            </a:extLst>
          </p:cNvPr>
          <p:cNvSpPr txBox="1">
            <a:spLocks/>
          </p:cNvSpPr>
          <p:nvPr userDrawn="1"/>
        </p:nvSpPr>
        <p:spPr>
          <a:xfrm>
            <a:off x="516834" y="1203512"/>
            <a:ext cx="11156054" cy="45752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AACD"/>
              </a:buClr>
              <a:buSzPct val="85000"/>
              <a:buFont typeface="Wingdings" panose="05000000000000000000" pitchFamily="2" charset="2"/>
              <a:buChar char="¡"/>
              <a:defRPr lang="en-GB" sz="1800" b="0" kern="1200" dirty="0" smtClean="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AACD"/>
              </a:buClr>
              <a:buSzPct val="85000"/>
              <a:buFont typeface="Wingdings" panose="05000000000000000000" pitchFamily="2" charset="2"/>
              <a:buChar char="¡"/>
              <a:defRPr lang="en-GB" sz="1800" b="0" kern="1200" dirty="0" smtClean="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AACD"/>
              </a:buClr>
              <a:buSzPct val="85000"/>
              <a:buFont typeface="Wingdings" panose="05000000000000000000" pitchFamily="2" charset="2"/>
              <a:buChar char="¡"/>
              <a:defRPr lang="en-GB" sz="1800" b="0" kern="1200" dirty="0" smtClean="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32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AACD"/>
              </a:buClr>
              <a:buSzPct val="85000"/>
              <a:buFont typeface="Wingdings" panose="05000000000000000000" pitchFamily="2" charset="2"/>
              <a:buChar char="¡"/>
              <a:defRPr lang="en-GB" sz="1800" b="0" kern="1200" dirty="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A4A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4A8147-ADD0-593A-95F8-C8CADBFB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1271245"/>
            <a:ext cx="7132474" cy="457525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tx2"/>
              </a:buClr>
              <a:defRPr/>
            </a:lvl2pPr>
            <a:lvl3pPr>
              <a:lnSpc>
                <a:spcPct val="114000"/>
              </a:lnSpc>
              <a:buClr>
                <a:schemeClr val="tx2"/>
              </a:buClr>
              <a:defRPr/>
            </a:lvl3pPr>
            <a:lvl4pPr>
              <a:lnSpc>
                <a:spcPct val="114000"/>
              </a:lnSpc>
              <a:buClr>
                <a:schemeClr val="tx2"/>
              </a:buClr>
              <a:defRPr/>
            </a:lvl4pPr>
            <a:lvl5pPr>
              <a:lnSpc>
                <a:spcPct val="114000"/>
              </a:lnSpc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824AFA-4027-C581-AC91-08779C138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7279" y="-2242536"/>
            <a:ext cx="8092941" cy="8092941"/>
          </a:xfrm>
          <a:prstGeom prst="rect">
            <a:avLst/>
          </a:prstGeom>
        </p:spPr>
      </p:pic>
      <p:pic>
        <p:nvPicPr>
          <p:cNvPr id="8" name="Picture 7" descr="Two men holding coffee cups&#10;&#10;Description automatically generated">
            <a:extLst>
              <a:ext uri="{FF2B5EF4-FFF2-40B4-BE49-F238E27FC236}">
                <a16:creationId xmlns:a16="http://schemas.microsoft.com/office/drawing/2014/main" id="{A0BAC4E7-6642-A2D4-586C-3B83297219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96" y="1731355"/>
            <a:ext cx="4126240" cy="41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9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49947-6285-7FB5-E091-5D65EC90F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1271245"/>
            <a:ext cx="11156053" cy="457525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rgbClr val="1E445C"/>
              </a:buClr>
              <a:defRPr/>
            </a:lvl2pPr>
            <a:lvl3pPr>
              <a:lnSpc>
                <a:spcPct val="114000"/>
              </a:lnSpc>
              <a:buClr>
                <a:srgbClr val="1E445C"/>
              </a:buClr>
              <a:defRPr/>
            </a:lvl3pPr>
            <a:lvl4pPr>
              <a:lnSpc>
                <a:spcPct val="114000"/>
              </a:lnSpc>
              <a:buClr>
                <a:srgbClr val="1E445C"/>
              </a:buClr>
              <a:defRPr/>
            </a:lvl4pPr>
            <a:lvl5pPr>
              <a:lnSpc>
                <a:spcPct val="114000"/>
              </a:lnSpc>
              <a:buClr>
                <a:srgbClr val="1E445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78849-68C3-0C1D-6D6B-63DF21E4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489480"/>
            <a:ext cx="11155361" cy="461665"/>
          </a:xfrm>
        </p:spPr>
        <p:txBody>
          <a:bodyPr/>
          <a:lstStyle>
            <a:lvl1pPr>
              <a:defRPr>
                <a:solidFill>
                  <a:srgbClr val="1E44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6A2D74B-CA40-3EE6-4A52-3CC2A5BE3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1126" y="-2196271"/>
            <a:ext cx="8041858" cy="80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8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49947-6285-7FB5-E091-5D65EC90F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1271245"/>
            <a:ext cx="7141266" cy="457525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rgbClr val="1E445C"/>
              </a:buClr>
              <a:defRPr/>
            </a:lvl2pPr>
            <a:lvl3pPr>
              <a:lnSpc>
                <a:spcPct val="114000"/>
              </a:lnSpc>
              <a:buClr>
                <a:srgbClr val="1E445C"/>
              </a:buClr>
              <a:defRPr/>
            </a:lvl3pPr>
            <a:lvl4pPr>
              <a:lnSpc>
                <a:spcPct val="114000"/>
              </a:lnSpc>
              <a:buClr>
                <a:srgbClr val="1E445C"/>
              </a:buClr>
              <a:defRPr/>
            </a:lvl4pPr>
            <a:lvl5pPr>
              <a:lnSpc>
                <a:spcPct val="114000"/>
              </a:lnSpc>
              <a:buClr>
                <a:srgbClr val="1E445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78849-68C3-0C1D-6D6B-63DF21E4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489480"/>
            <a:ext cx="11155361" cy="461665"/>
          </a:xfrm>
        </p:spPr>
        <p:txBody>
          <a:bodyPr/>
          <a:lstStyle>
            <a:lvl1pPr>
              <a:defRPr>
                <a:solidFill>
                  <a:srgbClr val="1E44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549B513-0F72-E02F-7E70-CE5501D4C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1126" y="-2196271"/>
            <a:ext cx="8041858" cy="8041858"/>
          </a:xfrm>
          <a:prstGeom prst="rect">
            <a:avLst/>
          </a:prstGeom>
        </p:spPr>
      </p:pic>
      <p:pic>
        <p:nvPicPr>
          <p:cNvPr id="9" name="Picture 8" descr="A person in a grey shirt&#10;&#10;Description automatically generated">
            <a:extLst>
              <a:ext uri="{FF2B5EF4-FFF2-40B4-BE49-F238E27FC236}">
                <a16:creationId xmlns:a16="http://schemas.microsoft.com/office/drawing/2014/main" id="{73616B59-8E20-4A30-29F4-1D7AA7E9D2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69" y="1722563"/>
            <a:ext cx="4132748" cy="41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8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49947-6285-7FB5-E091-5D65EC90F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1271245"/>
            <a:ext cx="11156053" cy="457525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accent3"/>
              </a:buClr>
              <a:defRPr/>
            </a:lvl2pPr>
            <a:lvl3pPr>
              <a:lnSpc>
                <a:spcPct val="114000"/>
              </a:lnSpc>
              <a:buClr>
                <a:schemeClr val="accent3"/>
              </a:buClr>
              <a:defRPr/>
            </a:lvl3pPr>
            <a:lvl4pPr>
              <a:lnSpc>
                <a:spcPct val="114000"/>
              </a:lnSpc>
              <a:buClr>
                <a:schemeClr val="accent3"/>
              </a:buClr>
              <a:defRPr/>
            </a:lvl4pPr>
            <a:lvl5pPr>
              <a:lnSpc>
                <a:spcPct val="114000"/>
              </a:lnSpc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78849-68C3-0C1D-6D6B-63DF21E4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489480"/>
            <a:ext cx="11155361" cy="461665"/>
          </a:xfrm>
        </p:spPr>
        <p:txBody>
          <a:bodyPr/>
          <a:lstStyle>
            <a:lvl1pPr>
              <a:defRPr>
                <a:solidFill>
                  <a:srgbClr val="8A27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82969B-6617-BF66-78E3-2ECDEFB5BE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6099" y="-2194558"/>
            <a:ext cx="8057692" cy="80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44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49947-6285-7FB5-E091-5D65EC90F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1271245"/>
            <a:ext cx="7141265" cy="457525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accent3"/>
              </a:buClr>
              <a:defRPr/>
            </a:lvl2pPr>
            <a:lvl3pPr>
              <a:lnSpc>
                <a:spcPct val="114000"/>
              </a:lnSpc>
              <a:buClr>
                <a:schemeClr val="accent3"/>
              </a:buClr>
              <a:defRPr/>
            </a:lvl3pPr>
            <a:lvl4pPr>
              <a:lnSpc>
                <a:spcPct val="114000"/>
              </a:lnSpc>
              <a:buClr>
                <a:schemeClr val="accent3"/>
              </a:buClr>
              <a:defRPr/>
            </a:lvl4pPr>
            <a:lvl5pPr>
              <a:lnSpc>
                <a:spcPct val="114000"/>
              </a:lnSpc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78849-68C3-0C1D-6D6B-63DF21E4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" y="489480"/>
            <a:ext cx="11155361" cy="461665"/>
          </a:xfrm>
        </p:spPr>
        <p:txBody>
          <a:bodyPr/>
          <a:lstStyle>
            <a:lvl1pPr>
              <a:defRPr>
                <a:solidFill>
                  <a:srgbClr val="8A27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F81DB2A-E5E5-17BB-2D1E-70AEFB47C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6099" y="-2194558"/>
            <a:ext cx="8057692" cy="8057692"/>
          </a:xfrm>
          <a:prstGeom prst="rect">
            <a:avLst/>
          </a:prstGeom>
        </p:spPr>
      </p:pic>
      <p:pic>
        <p:nvPicPr>
          <p:cNvPr id="10" name="Picture 9" descr="A person and person talking&#10;&#10;Description automatically generated">
            <a:extLst>
              <a:ext uri="{FF2B5EF4-FFF2-40B4-BE49-F238E27FC236}">
                <a16:creationId xmlns:a16="http://schemas.microsoft.com/office/drawing/2014/main" id="{AFC65583-B1A4-D4C0-FD41-98769CF230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68" y="1707289"/>
            <a:ext cx="4142293" cy="414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6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8849-68C3-0C1D-6D6B-63DF21E4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6" y="489480"/>
            <a:ext cx="11164958" cy="461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242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77DCD1E-9939-FB4C-4077-BFEF86F4F212}"/>
              </a:ext>
            </a:extLst>
          </p:cNvPr>
          <p:cNvSpPr txBox="1">
            <a:spLocks/>
          </p:cNvSpPr>
          <p:nvPr userDrawn="1"/>
        </p:nvSpPr>
        <p:spPr>
          <a:xfrm>
            <a:off x="353752" y="288337"/>
            <a:ext cx="7181133" cy="1197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The highest quality person </a:t>
            </a:r>
            <a:br>
              <a:rPr lang="en-GB" sz="3200" b="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3200" b="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centred care for all, always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B975FB9-E85C-B2C8-B263-23827E01536E}"/>
              </a:ext>
            </a:extLst>
          </p:cNvPr>
          <p:cNvSpPr txBox="1">
            <a:spLocks/>
          </p:cNvSpPr>
          <p:nvPr userDrawn="1"/>
        </p:nvSpPr>
        <p:spPr>
          <a:xfrm>
            <a:off x="365627" y="4594859"/>
            <a:ext cx="4897436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AACD"/>
              </a:buClr>
              <a:buSzPct val="120000"/>
              <a:buFont typeface="Symbol" panose="05050102010706020507" pitchFamily="18" charset="2"/>
              <a:buBlip>
                <a:blip r:embed="rId2"/>
              </a:buBlip>
              <a:defRPr lang="en-GB" sz="1600" kern="1200" dirty="0" smtClean="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AACD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 lang="en-GB" sz="1600" kern="1200" dirty="0" smtClean="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AACD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 lang="en-GB" sz="1600" kern="1200" dirty="0" smtClean="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32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AACD"/>
              </a:buClr>
              <a:buSzPct val="120000"/>
              <a:buFont typeface="Arial" panose="020B0604020202020204" pitchFamily="34" charset="0"/>
              <a:buBlip>
                <a:blip r:embed="rId2"/>
              </a:buBlip>
              <a:defRPr lang="en-GB" sz="1600" kern="1200" dirty="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2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Picker Institute Europe</a:t>
            </a:r>
          </a:p>
          <a:p>
            <a:pPr>
              <a:spcBef>
                <a:spcPts val="0"/>
              </a:spcBef>
            </a:pPr>
            <a:r>
              <a:rPr lang="en-GB" sz="11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Suite 6, Fountain House</a:t>
            </a:r>
          </a:p>
          <a:p>
            <a:pPr>
              <a:spcBef>
                <a:spcPts val="0"/>
              </a:spcBef>
            </a:pPr>
            <a:r>
              <a:rPr lang="en-GB" sz="11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1200 Parkway Court</a:t>
            </a:r>
          </a:p>
          <a:p>
            <a:pPr>
              <a:spcBef>
                <a:spcPts val="0"/>
              </a:spcBef>
            </a:pPr>
            <a:r>
              <a:rPr lang="en-GB" sz="11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John Smith Drive</a:t>
            </a:r>
          </a:p>
          <a:p>
            <a:pPr>
              <a:spcBef>
                <a:spcPts val="0"/>
              </a:spcBef>
            </a:pPr>
            <a:r>
              <a:rPr lang="en-GB" sz="11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Oxford OX4 2JY</a:t>
            </a:r>
          </a:p>
          <a:p>
            <a:pPr>
              <a:spcBef>
                <a:spcPts val="0"/>
              </a:spcBef>
            </a:pPr>
            <a:endParaRPr lang="en-GB" sz="11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11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11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11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11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Charity registered in England and Wales: 1081688</a:t>
            </a:r>
          </a:p>
          <a:p>
            <a:pPr>
              <a:spcBef>
                <a:spcPts val="0"/>
              </a:spcBef>
            </a:pPr>
            <a:r>
              <a:rPr lang="en-GB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Charity registered in Scotland: SC045048</a:t>
            </a:r>
          </a:p>
          <a:p>
            <a:pPr>
              <a:spcBef>
                <a:spcPts val="0"/>
              </a:spcBef>
            </a:pPr>
            <a:r>
              <a:rPr lang="en-GB" sz="9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Company limited by guarantee registered in England and Wales</a:t>
            </a:r>
          </a:p>
        </p:txBody>
      </p:sp>
      <p:pic>
        <p:nvPicPr>
          <p:cNvPr id="4" name="Picture 3" descr="A blue circle with white letters on it&#10;&#10;Description automatically generated">
            <a:extLst>
              <a:ext uri="{FF2B5EF4-FFF2-40B4-BE49-F238E27FC236}">
                <a16:creationId xmlns:a16="http://schemas.microsoft.com/office/drawing/2014/main" id="{D47CE1E9-B235-C6B7-0AF2-59BE9739B6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83" y="5711851"/>
            <a:ext cx="330200" cy="33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E73968-468B-C23D-E806-5458DEBE6251}"/>
              </a:ext>
            </a:extLst>
          </p:cNvPr>
          <p:cNvSpPr txBox="1"/>
          <p:nvPr userDrawn="1"/>
        </p:nvSpPr>
        <p:spPr>
          <a:xfrm>
            <a:off x="657341" y="5701751"/>
            <a:ext cx="1608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@pickereurope</a:t>
            </a:r>
            <a:endParaRPr lang="en-GB" sz="14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8" name="Picture 7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3CE2EF18-79B1-0BB3-5E1F-5A0A9ADC05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2" y="5710328"/>
            <a:ext cx="308758" cy="308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29ECB2-ACF3-5E8C-AB5E-FF7E4864AD00}"/>
              </a:ext>
            </a:extLst>
          </p:cNvPr>
          <p:cNvSpPr txBox="1"/>
          <p:nvPr userDrawn="1"/>
        </p:nvSpPr>
        <p:spPr>
          <a:xfrm>
            <a:off x="2633934" y="5701750"/>
            <a:ext cx="330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1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/picker-institute-europe</a:t>
            </a:r>
            <a:endParaRPr lang="en-GB" sz="14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07AD48-FFB3-9652-1BC4-BD836C38BDE8}"/>
              </a:ext>
            </a:extLst>
          </p:cNvPr>
          <p:cNvSpPr txBox="1"/>
          <p:nvPr userDrawn="1"/>
        </p:nvSpPr>
        <p:spPr>
          <a:xfrm>
            <a:off x="2258794" y="4558901"/>
            <a:ext cx="279070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1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Tel: + 44 (0) 1865 208100     </a:t>
            </a:r>
          </a:p>
          <a:p>
            <a:pPr>
              <a:spcBef>
                <a:spcPts val="0"/>
              </a:spcBef>
            </a:pPr>
            <a:r>
              <a:rPr lang="en-GB" sz="11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info@pickereurope.ac.uk     </a:t>
            </a:r>
          </a:p>
          <a:p>
            <a:pPr>
              <a:spcBef>
                <a:spcPts val="0"/>
              </a:spcBef>
            </a:pPr>
            <a:r>
              <a:rPr lang="en-GB" sz="11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https://picker.org</a:t>
            </a:r>
          </a:p>
          <a:p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7F7DCAC-B2DB-31CD-2736-B290D9C9A3C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88083" y="-2251329"/>
            <a:ext cx="8092941" cy="80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1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BAADD-D53A-D942-EA4A-419B46AD69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7526" y="489480"/>
            <a:ext cx="5578474" cy="461665"/>
          </a:xfrm>
        </p:spPr>
        <p:txBody>
          <a:bodyPr wrap="square" anchor="t">
            <a:spAutoFit/>
          </a:bodyPr>
          <a:lstStyle>
            <a:lvl1pPr algn="l">
              <a:defRPr sz="3000">
                <a:solidFill>
                  <a:srgbClr val="007B4E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EB21C-0AC3-0A25-AFCE-01360AC1F7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526" y="1283621"/>
            <a:ext cx="5578474" cy="77980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sp>
        <p:nvSpPr>
          <p:cNvPr id="5" name="Oval 4" hidden="1">
            <a:extLst>
              <a:ext uri="{FF2B5EF4-FFF2-40B4-BE49-F238E27FC236}">
                <a16:creationId xmlns:a16="http://schemas.microsoft.com/office/drawing/2014/main" id="{48EAAC37-BD99-349E-8C25-C08A69F30647}"/>
              </a:ext>
            </a:extLst>
          </p:cNvPr>
          <p:cNvSpPr>
            <a:spLocks noChangeAspect="1"/>
          </p:cNvSpPr>
          <p:nvPr userDrawn="1"/>
        </p:nvSpPr>
        <p:spPr>
          <a:xfrm>
            <a:off x="6599976" y="-1639254"/>
            <a:ext cx="6912000" cy="6913289"/>
          </a:xfrm>
          <a:prstGeom prst="ellipse">
            <a:avLst/>
          </a:prstGeom>
          <a:noFill/>
          <a:ln w="11080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4300CC83-2246-855C-3DC0-38E3EA1EC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9" y="6096399"/>
            <a:ext cx="1305464" cy="581142"/>
          </a:xfrm>
          <a:prstGeom prst="rect">
            <a:avLst/>
          </a:prstGeom>
        </p:spPr>
      </p:pic>
      <p:pic>
        <p:nvPicPr>
          <p:cNvPr id="6" name="Picture 5" descr="Two people looking at something&#10;&#10;Description automatically generated">
            <a:extLst>
              <a:ext uri="{FF2B5EF4-FFF2-40B4-BE49-F238E27FC236}">
                <a16:creationId xmlns:a16="http://schemas.microsoft.com/office/drawing/2014/main" id="{032D1DFC-EF6F-CB30-382E-0F879F18DE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85" y="-1998316"/>
            <a:ext cx="7843284" cy="78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35D01F-5597-65B1-1301-4ABC45974C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7526" y="489480"/>
            <a:ext cx="5578474" cy="461665"/>
          </a:xfrm>
        </p:spPr>
        <p:txBody>
          <a:bodyPr wrap="square" anchor="t">
            <a:spAutoFit/>
          </a:bodyPr>
          <a:lstStyle>
            <a:lvl1pPr algn="l">
              <a:defRPr sz="3000">
                <a:solidFill>
                  <a:srgbClr val="1E445C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AF9EA1A-37D8-2130-CE82-6B99D3B99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526" y="1283621"/>
            <a:ext cx="5578474" cy="77980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49347DE-72AE-7FA0-F8B3-0D7F2D0BC1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9" y="6096399"/>
            <a:ext cx="1305464" cy="581142"/>
          </a:xfrm>
          <a:prstGeom prst="rect">
            <a:avLst/>
          </a:prstGeom>
        </p:spPr>
      </p:pic>
      <p:pic>
        <p:nvPicPr>
          <p:cNvPr id="4" name="Picture 3" descr="A person in a grey shirt&#10;&#10;Description automatically generated">
            <a:extLst>
              <a:ext uri="{FF2B5EF4-FFF2-40B4-BE49-F238E27FC236}">
                <a16:creationId xmlns:a16="http://schemas.microsoft.com/office/drawing/2014/main" id="{D25D9329-4A5B-C5AD-AEAE-F3EC51B0C5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92" y="-1985193"/>
            <a:ext cx="7848602" cy="78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7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35D01F-5597-65B1-1301-4ABC45974C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7526" y="489480"/>
            <a:ext cx="5578474" cy="461665"/>
          </a:xfrm>
        </p:spPr>
        <p:txBody>
          <a:bodyPr wrap="square" anchor="t">
            <a:spAutoFit/>
          </a:bodyPr>
          <a:lstStyle>
            <a:lvl1pPr algn="l">
              <a:defRPr sz="3000">
                <a:solidFill>
                  <a:srgbClr val="1E445C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AF9EA1A-37D8-2130-CE82-6B99D3B99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526" y="1283621"/>
            <a:ext cx="5578474" cy="77980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49347DE-72AE-7FA0-F8B3-0D7F2D0BC1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9" y="6096399"/>
            <a:ext cx="1305464" cy="581142"/>
          </a:xfrm>
          <a:prstGeom prst="rect">
            <a:avLst/>
          </a:prstGeom>
        </p:spPr>
      </p:pic>
      <p:pic>
        <p:nvPicPr>
          <p:cNvPr id="4" name="Picture 3" descr="A person and person looking at each other&#10;&#10;Description automatically generated">
            <a:extLst>
              <a:ext uri="{FF2B5EF4-FFF2-40B4-BE49-F238E27FC236}">
                <a16:creationId xmlns:a16="http://schemas.microsoft.com/office/drawing/2014/main" id="{4F3D0A36-B158-F283-EC98-9C6AE47941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42" y="-2001140"/>
            <a:ext cx="7873380" cy="78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31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307D60-218F-6E38-8F9C-6B03EF3ABC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7526" y="489480"/>
            <a:ext cx="5578474" cy="461665"/>
          </a:xfrm>
        </p:spPr>
        <p:txBody>
          <a:bodyPr wrap="square" anchor="t">
            <a:spAutoFit/>
          </a:bodyPr>
          <a:lstStyle>
            <a:lvl1pPr algn="l"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3807A03-301F-7FC5-86E9-C7300D1D18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526" y="1283621"/>
            <a:ext cx="5578474" cy="77980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7009060-C72B-E197-2A24-6CA017416F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9" y="6096399"/>
            <a:ext cx="1305464" cy="581142"/>
          </a:xfrm>
          <a:prstGeom prst="rect">
            <a:avLst/>
          </a:prstGeom>
        </p:spPr>
      </p:pic>
      <p:pic>
        <p:nvPicPr>
          <p:cNvPr id="7" name="Picture 6" descr="A person and person looking at a phone&#10;&#10;Description automatically generated">
            <a:extLst>
              <a:ext uri="{FF2B5EF4-FFF2-40B4-BE49-F238E27FC236}">
                <a16:creationId xmlns:a16="http://schemas.microsoft.com/office/drawing/2014/main" id="{79023047-5269-D39C-CAF4-B354CDAD8A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34" y="-2001138"/>
            <a:ext cx="7848602" cy="78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29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307D60-218F-6E38-8F9C-6B03EF3ABC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7526" y="489480"/>
            <a:ext cx="5578474" cy="461665"/>
          </a:xfrm>
        </p:spPr>
        <p:txBody>
          <a:bodyPr wrap="square" anchor="t">
            <a:spAutoFit/>
          </a:bodyPr>
          <a:lstStyle>
            <a:lvl1pPr algn="l"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3807A03-301F-7FC5-86E9-C7300D1D18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526" y="1283621"/>
            <a:ext cx="5578474" cy="77980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br>
              <a:rPr lang="en-GB" dirty="0"/>
            </a:br>
            <a:r>
              <a:rPr lang="en-GB" dirty="0"/>
              <a:t>Date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7009060-C72B-E197-2A24-6CA017416F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9" y="6096399"/>
            <a:ext cx="1305464" cy="581142"/>
          </a:xfrm>
          <a:prstGeom prst="rect">
            <a:avLst/>
          </a:prstGeom>
        </p:spPr>
      </p:pic>
      <p:pic>
        <p:nvPicPr>
          <p:cNvPr id="7" name="Picture 6" descr="A person and person talking&#10;&#10;Description automatically generated">
            <a:extLst>
              <a:ext uri="{FF2B5EF4-FFF2-40B4-BE49-F238E27FC236}">
                <a16:creationId xmlns:a16="http://schemas.microsoft.com/office/drawing/2014/main" id="{9A5B288E-7E34-D707-B5E9-720335E97F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-1965564"/>
            <a:ext cx="7808747" cy="780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30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52FB-5C5B-1138-CA12-8AF5207C1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26" y="489480"/>
            <a:ext cx="5578474" cy="461665"/>
          </a:xfrm>
        </p:spPr>
        <p:txBody>
          <a:bodyPr anchor="t">
            <a:noAutofit/>
          </a:bodyPr>
          <a:lstStyle>
            <a:lvl1pPr>
              <a:defRPr sz="3000">
                <a:solidFill>
                  <a:srgbClr val="007B4E"/>
                </a:solidFill>
              </a:defRPr>
            </a:lvl1pPr>
          </a:lstStyle>
          <a:p>
            <a:r>
              <a:rPr lang="en-GB" dirty="0"/>
              <a:t>Section number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EBE32-083C-CC3A-ACC3-50DD4E6AB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25" y="1286043"/>
            <a:ext cx="5305051" cy="66501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BCFBC9F-37D9-CDAF-AA86-CC051990F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8083" y="-2242536"/>
            <a:ext cx="8092941" cy="80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30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9EC06C4-831C-2E81-5BFE-A6430A5CE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26" y="489480"/>
            <a:ext cx="5578474" cy="461665"/>
          </a:xfrm>
        </p:spPr>
        <p:txBody>
          <a:bodyPr anchor="t">
            <a:noAutofit/>
          </a:bodyPr>
          <a:lstStyle>
            <a:lvl1pPr>
              <a:defRPr sz="3000">
                <a:solidFill>
                  <a:srgbClr val="1E445C"/>
                </a:solidFill>
              </a:defRPr>
            </a:lvl1pPr>
          </a:lstStyle>
          <a:p>
            <a:r>
              <a:rPr lang="en-GB" dirty="0"/>
              <a:t>Section number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2DE6835-A11A-16EB-BDE4-60875D653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25" y="1286043"/>
            <a:ext cx="5305051" cy="665019"/>
          </a:xfrm>
        </p:spPr>
        <p:txBody>
          <a:bodyPr/>
          <a:lstStyle>
            <a:lvl1pPr marL="0" indent="0">
              <a:buNone/>
              <a:defRPr sz="1800">
                <a:solidFill>
                  <a:srgbClr val="4A4A4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D8E08DB-795D-9515-E4C6-056DBAEA6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65" y="-2251679"/>
            <a:ext cx="8092941" cy="80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66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AEEABBD-F7CB-DCB4-3238-D3712FFF34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66" y="-2213026"/>
            <a:ext cx="8057692" cy="80576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AF1734-FEA8-0745-5907-D6A160F25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526" y="489480"/>
            <a:ext cx="5578474" cy="461665"/>
          </a:xfrm>
        </p:spPr>
        <p:txBody>
          <a:bodyPr anchor="t">
            <a:noAutofit/>
          </a:bodyPr>
          <a:lstStyle>
            <a:lvl1pPr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Section number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ABD15AD-4890-ED99-833D-87E0E7B4C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525" y="1286043"/>
            <a:ext cx="5305051" cy="66501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84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A38D6-603E-E8A1-78B0-FA02925F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6" y="489480"/>
            <a:ext cx="5578474" cy="4616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78CD-77F1-C0DD-6C58-7A8C69A17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834" y="1276684"/>
            <a:ext cx="11156054" cy="45752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EA136DF0-7DC1-EC21-9747-E184ACBA819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9" y="6096399"/>
            <a:ext cx="1305464" cy="58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0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70" r:id="rId3"/>
    <p:sldLayoutId id="2147483702" r:id="rId4"/>
    <p:sldLayoutId id="2147483671" r:id="rId5"/>
    <p:sldLayoutId id="2147483703" r:id="rId6"/>
    <p:sldLayoutId id="2147483672" r:id="rId7"/>
    <p:sldLayoutId id="2147483673" r:id="rId8"/>
    <p:sldLayoutId id="2147483664" r:id="rId9"/>
    <p:sldLayoutId id="2147483700" r:id="rId10"/>
    <p:sldLayoutId id="2147483705" r:id="rId11"/>
    <p:sldLayoutId id="2147483701" r:id="rId12"/>
    <p:sldLayoutId id="2147483706" r:id="rId13"/>
    <p:sldLayoutId id="2147483699" r:id="rId14"/>
    <p:sldLayoutId id="2147483707" r:id="rId15"/>
    <p:sldLayoutId id="2147483650" r:id="rId16"/>
    <p:sldLayoutId id="2147483698" r:id="rId1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>
          <a:solidFill>
            <a:srgbClr val="007B4E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lnSpc>
          <a:spcPct val="114000"/>
        </a:lnSpc>
        <a:spcBef>
          <a:spcPts val="800"/>
        </a:spcBef>
        <a:buClr>
          <a:srgbClr val="007B4E"/>
        </a:buClr>
        <a:buSzPct val="85000"/>
        <a:buFont typeface="Wingdings" panose="05000000000000000000" pitchFamily="2" charset="2"/>
        <a:buChar char="¡"/>
        <a:defRPr lang="en-GB" sz="1800" b="0" kern="1200" dirty="0" smtClean="0">
          <a:solidFill>
            <a:srgbClr val="4A4A49"/>
          </a:solidFill>
          <a:latin typeface="+mn-lt"/>
          <a:ea typeface="+mn-ea"/>
          <a:cs typeface="Arial" panose="020B0604020202020204" pitchFamily="34" charset="0"/>
        </a:defRPr>
      </a:lvl2pPr>
      <a:lvl3pPr marL="684000" indent="-342900" algn="l" defTabSz="914400" rtl="0" eaLnBrk="1" latinLnBrk="0" hangingPunct="1">
        <a:lnSpc>
          <a:spcPct val="114000"/>
        </a:lnSpc>
        <a:spcBef>
          <a:spcPts val="800"/>
        </a:spcBef>
        <a:buClr>
          <a:srgbClr val="007B4E"/>
        </a:buClr>
        <a:buSzPct val="85000"/>
        <a:buFont typeface="Wingdings" panose="05000000000000000000" pitchFamily="2" charset="2"/>
        <a:buChar char="¡"/>
        <a:defRPr lang="en-GB" sz="1800" b="0" kern="1200" dirty="0" smtClean="0">
          <a:solidFill>
            <a:srgbClr val="4A4A49"/>
          </a:solidFill>
          <a:latin typeface="+mn-lt"/>
          <a:ea typeface="+mn-ea"/>
          <a:cs typeface="Arial" panose="020B0604020202020204" pitchFamily="34" charset="0"/>
        </a:defRPr>
      </a:lvl3pPr>
      <a:lvl4pPr marL="1026000" indent="-342900" algn="l" defTabSz="914400" rtl="0" eaLnBrk="1" latinLnBrk="0" hangingPunct="1">
        <a:lnSpc>
          <a:spcPct val="114000"/>
        </a:lnSpc>
        <a:spcBef>
          <a:spcPts val="800"/>
        </a:spcBef>
        <a:buClr>
          <a:srgbClr val="007B4E"/>
        </a:buClr>
        <a:buSzPct val="85000"/>
        <a:buFont typeface="Wingdings" panose="05000000000000000000" pitchFamily="2" charset="2"/>
        <a:buChar char="¡"/>
        <a:defRPr lang="en-GB" sz="1800" b="0" kern="1200" dirty="0" smtClean="0">
          <a:solidFill>
            <a:srgbClr val="4A4A49"/>
          </a:solidFill>
          <a:latin typeface="+mn-lt"/>
          <a:ea typeface="+mn-ea"/>
          <a:cs typeface="Arial" panose="020B0604020202020204" pitchFamily="34" charset="0"/>
        </a:defRPr>
      </a:lvl4pPr>
      <a:lvl5pPr marL="1332000" indent="-342900" algn="l" defTabSz="914400" rtl="0" eaLnBrk="1" latinLnBrk="0" hangingPunct="1">
        <a:lnSpc>
          <a:spcPct val="114000"/>
        </a:lnSpc>
        <a:spcBef>
          <a:spcPts val="800"/>
        </a:spcBef>
        <a:buClr>
          <a:srgbClr val="007B4E"/>
        </a:buClr>
        <a:buSzPct val="85000"/>
        <a:buFont typeface="Wingdings" panose="05000000000000000000" pitchFamily="2" charset="2"/>
        <a:buChar char="¡"/>
        <a:defRPr lang="en-GB" sz="1800" b="0" kern="1200" dirty="0">
          <a:solidFill>
            <a:srgbClr val="4A4A49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00C4FF"/>
          </p15:clr>
        </p15:guide>
        <p15:guide id="2" pos="7680" userDrawn="1">
          <p15:clr>
            <a:srgbClr val="00C4FF"/>
          </p15:clr>
        </p15:guide>
        <p15:guide id="3" pos="326" userDrawn="1">
          <p15:clr>
            <a:srgbClr val="00C4FF"/>
          </p15:clr>
        </p15:guide>
        <p15:guide id="4" pos="7353" userDrawn="1">
          <p15:clr>
            <a:srgbClr val="00C4FF"/>
          </p15:clr>
        </p15:guide>
        <p15:guide id="5" orient="horz" userDrawn="1">
          <p15:clr>
            <a:srgbClr val="00C4FF"/>
          </p15:clr>
        </p15:guide>
        <p15:guide id="6" orient="horz" pos="4320" userDrawn="1">
          <p15:clr>
            <a:srgbClr val="00C4FF"/>
          </p15:clr>
        </p15:guide>
        <p15:guide id="7" orient="horz" pos="303" userDrawn="1">
          <p15:clr>
            <a:srgbClr val="00C4FF"/>
          </p15:clr>
        </p15:guide>
        <p15:guide id="8" orient="horz" pos="4016" userDrawn="1">
          <p15:clr>
            <a:srgbClr val="00C4FF"/>
          </p15:clr>
        </p15:guide>
        <p15:guide id="14" orient="horz" pos="3680" userDrawn="1">
          <p15:clr>
            <a:srgbClr val="00C4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svg"/><Relationship Id="rId11" Type="http://schemas.openxmlformats.org/officeDocument/2006/relationships/image" Target="../media/image50.sv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2.svg"/><Relationship Id="rId9" Type="http://schemas.openxmlformats.org/officeDocument/2006/relationships/hyperlink" Target="https://nhssurveys.org/survey-instructions/publicising-survey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hssurveys.org/surveys/survey/04-maternity/" TargetMode="External"/><Relationship Id="rId2" Type="http://schemas.openxmlformats.org/officeDocument/2006/relationships/hyperlink" Target="mailto:maternity@surveycoordination.com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2.sv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2.sv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249" y="365130"/>
            <a:ext cx="10079916" cy="4844827"/>
          </a:xfrm>
        </p:spPr>
        <p:txBody>
          <a:bodyPr>
            <a:normAutofit/>
          </a:bodyPr>
          <a:lstStyle/>
          <a:p>
            <a:pPr algn="ctr"/>
            <a:br>
              <a:rPr lang="en-GB" sz="4800" b="1" noProof="0" dirty="0">
                <a:ea typeface="+mn-ea"/>
              </a:rPr>
            </a:br>
            <a:r>
              <a:rPr lang="en-GB" sz="4800" noProof="0" dirty="0">
                <a:ea typeface="+mn-ea"/>
              </a:rPr>
              <a:t>Promoting the 2026 Maternity Survey</a:t>
            </a:r>
            <a:br>
              <a:rPr lang="en-GB" sz="4800" b="1" noProof="0" dirty="0">
                <a:ea typeface="+mn-ea"/>
              </a:rPr>
            </a:br>
            <a:br>
              <a:rPr lang="en-GB" sz="4800" b="1" noProof="0" dirty="0">
                <a:ea typeface="+mn-ea"/>
              </a:rPr>
            </a:br>
            <a:r>
              <a:rPr lang="en-GB" sz="4800" b="1" noProof="0" dirty="0">
                <a:ea typeface="+mn-ea"/>
              </a:rPr>
              <a:t>Engagement webinar</a:t>
            </a:r>
            <a:br>
              <a:rPr lang="en-GB" b="1" noProof="0" dirty="0"/>
            </a:br>
            <a:endParaRPr lang="en-GB" noProof="0" dirty="0"/>
          </a:p>
        </p:txBody>
      </p:sp>
      <p:pic>
        <p:nvPicPr>
          <p:cNvPr id="5" name="Picture 4" title="Care Quality Commission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61" y="6157706"/>
            <a:ext cx="1783975" cy="5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5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1BF7-44E3-D651-BCEE-61B14592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Engagement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4406D-3935-7F82-BB49-777F12616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218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420E3-8AEA-FF4C-E41B-4C098906C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68E442-626F-DE51-B405-8B7308C1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Publicising the survey: why is it important?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31AA02-AAD5-5C5A-9C4E-8096E955C9DD}"/>
              </a:ext>
            </a:extLst>
          </p:cNvPr>
          <p:cNvSpPr/>
          <p:nvPr/>
        </p:nvSpPr>
        <p:spPr>
          <a:xfrm>
            <a:off x="721555" y="1344765"/>
            <a:ext cx="1266825" cy="11012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" name="Graphic 4" descr="Meeting with solid fill">
            <a:extLst>
              <a:ext uri="{FF2B5EF4-FFF2-40B4-BE49-F238E27FC236}">
                <a16:creationId xmlns:a16="http://schemas.microsoft.com/office/drawing/2014/main" id="{88508E9F-0D00-0112-D10A-CE9BC2A19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764" y="1438185"/>
            <a:ext cx="914400" cy="914400"/>
          </a:xfrm>
          <a:prstGeom prst="rect">
            <a:avLst/>
          </a:prstGeom>
        </p:spPr>
      </p:pic>
      <p:pic>
        <p:nvPicPr>
          <p:cNvPr id="6" name="Graphic 5" descr="Questions with solid fill">
            <a:extLst>
              <a:ext uri="{FF2B5EF4-FFF2-40B4-BE49-F238E27FC236}">
                <a16:creationId xmlns:a16="http://schemas.microsoft.com/office/drawing/2014/main" id="{AD01A5E9-4826-DA19-F877-4EC6C7CFA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110" y="4254935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5AA4F3-48B1-ACD2-8C6F-D6266D17FE78}"/>
              </a:ext>
            </a:extLst>
          </p:cNvPr>
          <p:cNvSpPr/>
          <p:nvPr/>
        </p:nvSpPr>
        <p:spPr>
          <a:xfrm>
            <a:off x="712110" y="3358151"/>
            <a:ext cx="1266825" cy="11012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9C30454-1906-272F-377F-9E4E3AB98C8C}"/>
              </a:ext>
            </a:extLst>
          </p:cNvPr>
          <p:cNvSpPr txBox="1">
            <a:spLocks/>
          </p:cNvSpPr>
          <p:nvPr/>
        </p:nvSpPr>
        <p:spPr>
          <a:xfrm>
            <a:off x="2164589" y="1217555"/>
            <a:ext cx="9508297" cy="77126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B4E"/>
              </a:buClr>
              <a:buNone/>
            </a:pPr>
            <a:r>
              <a:rPr lang="en-GB" sz="1800" b="1" noProof="0" dirty="0">
                <a:solidFill>
                  <a:srgbClr val="4D4639"/>
                </a:solidFill>
              </a:rPr>
              <a:t>Encourages service users to participate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Clr>
                <a:srgbClr val="1E445C"/>
              </a:buClr>
              <a:buSzPct val="85000"/>
              <a:buFont typeface="Wingdings" panose="05000000000000000000" pitchFamily="2" charset="2"/>
              <a:buChar char="¡"/>
            </a:pPr>
            <a:r>
              <a:rPr lang="en-GB" sz="1800" noProof="0" dirty="0">
                <a:solidFill>
                  <a:srgbClr val="4A4A49"/>
                </a:solidFill>
                <a:cs typeface="Arial" panose="020B0604020202020204" pitchFamily="34" charset="0"/>
              </a:rPr>
              <a:t>Increased representation within the data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Clr>
                <a:srgbClr val="1E445C"/>
              </a:buClr>
              <a:buSzPct val="85000"/>
              <a:buFont typeface="Wingdings" panose="05000000000000000000" pitchFamily="2" charset="2"/>
              <a:buChar char="¡"/>
            </a:pPr>
            <a:r>
              <a:rPr lang="en-GB" sz="1800" noProof="0" dirty="0">
                <a:solidFill>
                  <a:srgbClr val="4A4A49"/>
                </a:solidFill>
                <a:cs typeface="Arial" panose="020B0604020202020204" pitchFamily="34" charset="0"/>
              </a:rPr>
              <a:t>Provides service users with a voice and opportunities to share their feedback with trusts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Clr>
                <a:srgbClr val="1E445C"/>
              </a:buClr>
              <a:buSzPct val="85000"/>
              <a:buFont typeface="Wingdings" panose="05000000000000000000" pitchFamily="2" charset="2"/>
              <a:buChar char="¡"/>
            </a:pPr>
            <a:r>
              <a:rPr lang="en-GB" sz="1800" noProof="0" dirty="0">
                <a:solidFill>
                  <a:srgbClr val="4A4A49"/>
                </a:solidFill>
                <a:cs typeface="Arial" panose="020B0604020202020204" pitchFamily="34" charset="0"/>
              </a:rPr>
              <a:t>Helps to maintain / increase response rate</a:t>
            </a:r>
          </a:p>
        </p:txBody>
      </p:sp>
      <p:pic>
        <p:nvPicPr>
          <p:cNvPr id="9" name="Graphic 8" descr="Research with solid fill">
            <a:extLst>
              <a:ext uri="{FF2B5EF4-FFF2-40B4-BE49-F238E27FC236}">
                <a16:creationId xmlns:a16="http://schemas.microsoft.com/office/drawing/2014/main" id="{EAD703D4-BBCC-249A-FA8B-45C8CD342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8319" y="3444269"/>
            <a:ext cx="914400" cy="9144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BD958DB-BBB4-84E5-743E-9D9E4D6B7F66}"/>
              </a:ext>
            </a:extLst>
          </p:cNvPr>
          <p:cNvSpPr txBox="1">
            <a:spLocks/>
          </p:cNvSpPr>
          <p:nvPr/>
        </p:nvSpPr>
        <p:spPr>
          <a:xfrm>
            <a:off x="2155142" y="3153695"/>
            <a:ext cx="9732058" cy="110124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B4E"/>
              </a:buClr>
              <a:buNone/>
            </a:pPr>
            <a:r>
              <a:rPr lang="en-GB" sz="1800" b="1" noProof="0" dirty="0">
                <a:solidFill>
                  <a:srgbClr val="4D4639"/>
                </a:solidFill>
              </a:rPr>
              <a:t>Increases cases for analysis 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Clr>
                <a:srgbClr val="1E445C"/>
              </a:buClr>
              <a:buSzPct val="85000"/>
              <a:buFont typeface="Wingdings" panose="05000000000000000000" pitchFamily="2" charset="2"/>
              <a:buChar char="¡"/>
            </a:pPr>
            <a:r>
              <a:rPr lang="en-GB" sz="1800" noProof="0" dirty="0">
                <a:solidFill>
                  <a:srgbClr val="4A4A49"/>
                </a:solidFill>
                <a:cs typeface="Arial" panose="020B0604020202020204" pitchFamily="34" charset="0"/>
              </a:rPr>
              <a:t>Providing data for more questions at trust and site level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Clr>
                <a:srgbClr val="1E445C"/>
              </a:buClr>
              <a:buSzPct val="85000"/>
              <a:buFont typeface="Wingdings" panose="05000000000000000000" pitchFamily="2" charset="2"/>
              <a:buChar char="¡"/>
            </a:pPr>
            <a:r>
              <a:rPr lang="en-GB" sz="1800" noProof="0" dirty="0">
                <a:solidFill>
                  <a:srgbClr val="4A4A49"/>
                </a:solidFill>
                <a:cs typeface="Arial" panose="020B0604020202020204" pitchFamily="34" charset="0"/>
              </a:rPr>
              <a:t>Sub-group analysis: more cases allows breakdown by ethnicity or long-term conditions as currently some subgroups are suppressed due to a low number of respondents 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Clr>
                <a:srgbClr val="1E445C"/>
              </a:buClr>
              <a:buSzPct val="85000"/>
              <a:buFont typeface="Wingdings" panose="05000000000000000000" pitchFamily="2" charset="2"/>
              <a:buChar char="¡"/>
            </a:pPr>
            <a:r>
              <a:rPr lang="en-GB" sz="1800" noProof="0" dirty="0">
                <a:solidFill>
                  <a:srgbClr val="4A4A49"/>
                </a:solidFill>
                <a:cs typeface="Arial" panose="020B0604020202020204" pitchFamily="34" charset="0"/>
              </a:rPr>
              <a:t>Reduces the possibility of suppression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432784-76F4-264C-F2BE-C7F90FC62663}"/>
              </a:ext>
            </a:extLst>
          </p:cNvPr>
          <p:cNvSpPr/>
          <p:nvPr/>
        </p:nvSpPr>
        <p:spPr>
          <a:xfrm>
            <a:off x="712108" y="5419815"/>
            <a:ext cx="1266825" cy="11012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5917129-EA7A-28D1-2D4B-E52E8B00EFA8}"/>
              </a:ext>
            </a:extLst>
          </p:cNvPr>
          <p:cNvSpPr txBox="1">
            <a:spLocks/>
          </p:cNvSpPr>
          <p:nvPr/>
        </p:nvSpPr>
        <p:spPr>
          <a:xfrm>
            <a:off x="2155142" y="5419815"/>
            <a:ext cx="7342426" cy="110124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B4E"/>
              </a:buClr>
              <a:buNone/>
            </a:pPr>
            <a:r>
              <a:rPr lang="en-GB" sz="1800" b="1" noProof="0" dirty="0">
                <a:solidFill>
                  <a:srgbClr val="4D4639"/>
                </a:solidFill>
              </a:rPr>
              <a:t>For further information: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Clr>
                <a:srgbClr val="1E445C"/>
              </a:buClr>
              <a:buSzPct val="85000"/>
              <a:buFont typeface="Wingdings" panose="05000000000000000000" pitchFamily="2" charset="2"/>
              <a:buChar char="¡"/>
            </a:pPr>
            <a:r>
              <a:rPr lang="en-GB" sz="1800" noProof="0" dirty="0">
                <a:solidFill>
                  <a:srgbClr val="4A4A49"/>
                </a:solidFill>
                <a:cs typeface="Arial" panose="020B0604020202020204" pitchFamily="34" charset="0"/>
                <a:hlinkClick r:id="rId9"/>
              </a:rPr>
              <a:t>https://nhssurveys.org/survey-instructions/publicising-surveys/</a:t>
            </a:r>
            <a:endParaRPr lang="en-GB" sz="1800" noProof="0" dirty="0">
              <a:solidFill>
                <a:srgbClr val="4A4A49"/>
              </a:solidFill>
              <a:cs typeface="Arial" panose="020B0604020202020204" pitchFamily="34" charset="0"/>
            </a:endParaRPr>
          </a:p>
          <a:p>
            <a:pPr marL="0" lvl="1" indent="0">
              <a:lnSpc>
                <a:spcPct val="114000"/>
              </a:lnSpc>
              <a:spcBef>
                <a:spcPts val="800"/>
              </a:spcBef>
              <a:buClr>
                <a:srgbClr val="1E445C"/>
              </a:buClr>
              <a:buSzPct val="85000"/>
              <a:buNone/>
            </a:pPr>
            <a:endParaRPr lang="en-GB" sz="1800" noProof="0" dirty="0">
              <a:solidFill>
                <a:srgbClr val="4A4A49"/>
              </a:solidFill>
              <a:cs typeface="Arial" panose="020B0604020202020204" pitchFamily="34" charset="0"/>
            </a:endParaRPr>
          </a:p>
        </p:txBody>
      </p:sp>
      <p:pic>
        <p:nvPicPr>
          <p:cNvPr id="13" name="Graphic 12" descr="Internet with solid fill">
            <a:extLst>
              <a:ext uri="{FF2B5EF4-FFF2-40B4-BE49-F238E27FC236}">
                <a16:creationId xmlns:a16="http://schemas.microsoft.com/office/drawing/2014/main" id="{C7A861FB-AC97-C8B5-6979-9180CD1B6B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8317" y="55132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3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C5017-B646-2795-850B-EFFB8F5A9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A2CCBE-6020-810B-B84B-B2324C04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Publicising the survey: methods for publicising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8B9350E-3627-872C-6420-FD54FF4B25A8}"/>
              </a:ext>
            </a:extLst>
          </p:cNvPr>
          <p:cNvSpPr txBox="1">
            <a:spLocks/>
          </p:cNvSpPr>
          <p:nvPr/>
        </p:nvSpPr>
        <p:spPr>
          <a:xfrm>
            <a:off x="903026" y="2315089"/>
            <a:ext cx="4543874" cy="30737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B4E"/>
              </a:buClr>
              <a:buNone/>
            </a:pPr>
            <a:r>
              <a:rPr lang="en-GB" sz="2400" b="1" noProof="0" dirty="0">
                <a:solidFill>
                  <a:srgbClr val="4D4639"/>
                </a:solidFill>
              </a:rPr>
              <a:t>2025: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1E445C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Press Release Template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1E445C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sz="1800" noProof="0" dirty="0">
                <a:solidFill>
                  <a:srgbClr val="4D4639"/>
                </a:solidFill>
              </a:rPr>
              <a:t>Four Social media cards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1E445C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sz="1800" noProof="0" dirty="0">
                <a:solidFill>
                  <a:srgbClr val="4D4639"/>
                </a:solidFill>
              </a:rPr>
              <a:t>Website banner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1E445C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sz="1800" noProof="0" dirty="0">
                <a:solidFill>
                  <a:srgbClr val="4D4639"/>
                </a:solidFill>
              </a:rPr>
              <a:t>Dissent poster / leaflet</a:t>
            </a:r>
          </a:p>
          <a:p>
            <a:pPr lvl="1">
              <a:spcBef>
                <a:spcPts val="1000"/>
              </a:spcBef>
              <a:buClr>
                <a:srgbClr val="007B4E"/>
              </a:buClr>
            </a:pPr>
            <a:endParaRPr lang="en-GB" sz="2000" noProof="0" dirty="0">
              <a:solidFill>
                <a:srgbClr val="4D4639"/>
              </a:solidFill>
            </a:endParaRPr>
          </a:p>
          <a:p>
            <a:pPr marL="457200" lvl="1" indent="0">
              <a:buClr>
                <a:srgbClr val="007B4E"/>
              </a:buClr>
              <a:buNone/>
            </a:pPr>
            <a:endParaRPr lang="en-GB" sz="2000" noProof="0" dirty="0">
              <a:solidFill>
                <a:srgbClr val="4D4639"/>
              </a:solidFill>
            </a:endParaRPr>
          </a:p>
          <a:p>
            <a:pPr>
              <a:buClr>
                <a:srgbClr val="007B4E"/>
              </a:buClr>
            </a:pPr>
            <a:endParaRPr lang="en-GB" sz="2400" noProof="0" dirty="0">
              <a:solidFill>
                <a:srgbClr val="4D4639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06494E-47CB-8D6F-ABEB-ABC90BA05D22}"/>
              </a:ext>
            </a:extLst>
          </p:cNvPr>
          <p:cNvSpPr txBox="1">
            <a:spLocks/>
          </p:cNvSpPr>
          <p:nvPr/>
        </p:nvSpPr>
        <p:spPr>
          <a:xfrm>
            <a:off x="6885902" y="2315089"/>
            <a:ext cx="4657053" cy="30737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B4E"/>
              </a:buClr>
              <a:buNone/>
            </a:pPr>
            <a:r>
              <a:rPr lang="en-GB" sz="2400" b="1" noProof="0" dirty="0">
                <a:solidFill>
                  <a:srgbClr val="4D4639"/>
                </a:solidFill>
              </a:rPr>
              <a:t>Changes for 2026: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1E445C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Social media cards schedule: re-publication of cards to boost exposure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1E445C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sz="1800" dirty="0">
                <a:solidFill>
                  <a:srgbClr val="4A4A49"/>
                </a:solidFill>
                <a:latin typeface="Arial" panose="020B0604020202020204"/>
                <a:cs typeface="Arial" panose="020B0604020202020204" pitchFamily="34" charset="0"/>
              </a:rPr>
              <a:t>Social media cards: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sharing of cards with MNVPs to increase engagement </a:t>
            </a:r>
          </a:p>
          <a:p>
            <a:pPr lvl="1">
              <a:spcBef>
                <a:spcPts val="1000"/>
              </a:spcBef>
              <a:buClr>
                <a:srgbClr val="007B4E"/>
              </a:buClr>
              <a:buFont typeface="Courier New" panose="02070309020205020404" pitchFamily="49" charset="0"/>
              <a:buChar char="o"/>
            </a:pPr>
            <a:endParaRPr lang="en-GB" sz="2000" noProof="0" dirty="0">
              <a:solidFill>
                <a:srgbClr val="4D4639"/>
              </a:solidFill>
            </a:endParaRPr>
          </a:p>
          <a:p>
            <a:pPr lvl="1">
              <a:spcBef>
                <a:spcPts val="1000"/>
              </a:spcBef>
              <a:buClr>
                <a:srgbClr val="007B4E"/>
              </a:buClr>
              <a:buFont typeface="Courier New" panose="02070309020205020404" pitchFamily="49" charset="0"/>
              <a:buChar char="o"/>
            </a:pPr>
            <a:endParaRPr lang="en-GB" sz="2000" noProof="0" dirty="0">
              <a:solidFill>
                <a:srgbClr val="4D4639"/>
              </a:solidFill>
            </a:endParaRPr>
          </a:p>
          <a:p>
            <a:pPr marL="457200" lvl="1" indent="0">
              <a:spcBef>
                <a:spcPts val="1000"/>
              </a:spcBef>
              <a:buClr>
                <a:srgbClr val="007B4E"/>
              </a:buClr>
              <a:buNone/>
            </a:pPr>
            <a:endParaRPr lang="en-GB" sz="2000" noProof="0" dirty="0">
              <a:solidFill>
                <a:srgbClr val="4D4639"/>
              </a:solidFill>
            </a:endParaRPr>
          </a:p>
          <a:p>
            <a:pPr marL="457200" lvl="1" indent="0">
              <a:buClr>
                <a:srgbClr val="007B4E"/>
              </a:buClr>
              <a:buNone/>
            </a:pPr>
            <a:endParaRPr lang="en-GB" sz="2000" noProof="0" dirty="0">
              <a:solidFill>
                <a:srgbClr val="4D4639"/>
              </a:solidFill>
            </a:endParaRPr>
          </a:p>
          <a:p>
            <a:pPr>
              <a:buClr>
                <a:srgbClr val="007B4E"/>
              </a:buClr>
            </a:pPr>
            <a:endParaRPr lang="en-GB" sz="2400" noProof="0" dirty="0">
              <a:solidFill>
                <a:srgbClr val="4D4639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B91841-8C75-0083-B682-DF8CA21C9C6D}"/>
              </a:ext>
            </a:extLst>
          </p:cNvPr>
          <p:cNvCxnSpPr>
            <a:cxnSpLocks/>
          </p:cNvCxnSpPr>
          <p:nvPr/>
        </p:nvCxnSpPr>
        <p:spPr>
          <a:xfrm>
            <a:off x="5983941" y="2003117"/>
            <a:ext cx="0" cy="3924000"/>
          </a:xfrm>
          <a:prstGeom prst="line">
            <a:avLst/>
          </a:prstGeom>
          <a:ln w="38100">
            <a:solidFill>
              <a:srgbClr val="1E445C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Connections with solid fill">
            <a:extLst>
              <a:ext uri="{FF2B5EF4-FFF2-40B4-BE49-F238E27FC236}">
                <a16:creationId xmlns:a16="http://schemas.microsoft.com/office/drawing/2014/main" id="{093758AF-C11C-351B-0DAF-AF453E8D7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2893" y="4853940"/>
            <a:ext cx="914400" cy="914400"/>
          </a:xfrm>
          <a:prstGeom prst="rect">
            <a:avLst/>
          </a:prstGeom>
        </p:spPr>
      </p:pic>
      <p:pic>
        <p:nvPicPr>
          <p:cNvPr id="8" name="Graphic 7" descr="Daily calendar with solid fill">
            <a:extLst>
              <a:ext uri="{FF2B5EF4-FFF2-40B4-BE49-F238E27FC236}">
                <a16:creationId xmlns:a16="http://schemas.microsoft.com/office/drawing/2014/main" id="{A9859E66-812E-6E90-AB87-F6B923DB9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4707" y="48539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67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452D5-5BF6-BDB2-60AD-5A15D1E4B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658BE7-161F-D07B-BA3B-091073E8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Publicising the results: Trusts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18FFF-1CFE-6B48-8B01-C082450F9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069" y="1201949"/>
            <a:ext cx="6736183" cy="49855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15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55A04-D743-D484-3E43-2833A7605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39D399-CC85-F8FC-51D2-AF859556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Publicising the results: Trusts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E052F-891F-E336-AADC-9A264A512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71" y="1068778"/>
            <a:ext cx="5549037" cy="51410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51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612A3-68E2-C8BF-000F-9F87A127E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68AF-CFE7-36A0-837B-596815AF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2026 Engagement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8D953-59DD-0EDA-1627-EB261BBD7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2677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A819E-1CE5-3E7B-3DA5-21FED0662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A1EA-D5FB-BAD4-4A6D-A3733580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Press release template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EF7132-70F0-F2B4-542D-045A68BBFC53}"/>
              </a:ext>
            </a:extLst>
          </p:cNvPr>
          <p:cNvSpPr txBox="1">
            <a:spLocks/>
          </p:cNvSpPr>
          <p:nvPr/>
        </p:nvSpPr>
        <p:spPr>
          <a:xfrm>
            <a:off x="6809946" y="1626875"/>
            <a:ext cx="5006002" cy="20069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40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260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320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</a:pPr>
            <a:r>
              <a:rPr lang="en-GB" b="1" noProof="0" dirty="0">
                <a:solidFill>
                  <a:srgbClr val="007B4E"/>
                </a:solidFill>
              </a:rPr>
              <a:t>The template explains:</a:t>
            </a:r>
            <a:endParaRPr lang="en-GB" noProof="0" dirty="0">
              <a:solidFill>
                <a:srgbClr val="007B4E"/>
              </a:solidFill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noProof="0" dirty="0">
                <a:solidFill>
                  <a:srgbClr val="4D4D4D"/>
                </a:solidFill>
              </a:rPr>
              <a:t>Purpose and value of participation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noProof="0" dirty="0">
                <a:solidFill>
                  <a:srgbClr val="4D4D4D"/>
                </a:solidFill>
              </a:rPr>
              <a:t>What happens to feedback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noProof="0" dirty="0">
                <a:solidFill>
                  <a:srgbClr val="4D4D4D"/>
                </a:solidFill>
              </a:rPr>
              <a:t>Information on how to participate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noProof="0" dirty="0">
                <a:solidFill>
                  <a:srgbClr val="4D4D4D"/>
                </a:solidFill>
              </a:rPr>
              <a:t>Placeholder for trusts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</a:pPr>
            <a:endParaRPr lang="en-GB" sz="2000" noProof="0" dirty="0">
              <a:solidFill>
                <a:srgbClr val="4D4D4D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Font typeface="Arial" panose="020B0604020202020204" pitchFamily="34" charset="0"/>
              <a:buChar char="•"/>
            </a:pPr>
            <a:endParaRPr lang="en-GB" sz="2000" noProof="0" dirty="0">
              <a:solidFill>
                <a:srgbClr val="4D4D4D"/>
              </a:solidFill>
            </a:endParaRPr>
          </a:p>
          <a:p>
            <a:endParaRPr lang="en-GB" noProof="0" dirty="0">
              <a:solidFill>
                <a:srgbClr val="4D4D4D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BDA1E4-1174-3936-EB88-F8033049058E}"/>
              </a:ext>
            </a:extLst>
          </p:cNvPr>
          <p:cNvSpPr txBox="1">
            <a:spLocks/>
          </p:cNvSpPr>
          <p:nvPr/>
        </p:nvSpPr>
        <p:spPr>
          <a:xfrm>
            <a:off x="6809946" y="4088492"/>
            <a:ext cx="4131381" cy="1722785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Pct val="75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6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36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2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None/>
            </a:pPr>
            <a:r>
              <a:rPr lang="en-GB" sz="2000" b="1" noProof="0" dirty="0">
                <a:solidFill>
                  <a:srgbClr val="007B4E"/>
                </a:solidFill>
              </a:rPr>
              <a:t>How to use it:</a:t>
            </a:r>
            <a:endParaRPr lang="en-GB" sz="2000" noProof="0" dirty="0">
              <a:solidFill>
                <a:srgbClr val="007B4E"/>
              </a:solidFill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sz="1800" noProof="0" dirty="0">
                <a:solidFill>
                  <a:srgbClr val="4D4D4D"/>
                </a:solidFill>
              </a:rPr>
              <a:t>Publish in your regular newsletters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sz="1800" noProof="0" dirty="0">
                <a:solidFill>
                  <a:srgbClr val="4D4D4D"/>
                </a:solidFill>
              </a:rPr>
              <a:t>Upload to your trust’s ‘news’ page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00000"/>
              <a:buFont typeface="Arial" panose="020B0604020202020204" pitchFamily="34" charset="0"/>
              <a:buChar char="•"/>
            </a:pPr>
            <a:endParaRPr lang="en-GB" sz="2000" noProof="0" dirty="0">
              <a:solidFill>
                <a:srgbClr val="4D4D4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None/>
            </a:pPr>
            <a:endParaRPr lang="en-GB" sz="2000" noProof="0" dirty="0">
              <a:solidFill>
                <a:srgbClr val="4D4D4D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Font typeface="Arial" panose="020B0604020202020204" pitchFamily="34" charset="0"/>
              <a:buChar char="•"/>
            </a:pPr>
            <a:endParaRPr lang="en-GB" sz="2000" noProof="0" dirty="0">
              <a:solidFill>
                <a:srgbClr val="4D4D4D"/>
              </a:solidFill>
            </a:endParaRPr>
          </a:p>
          <a:p>
            <a:endParaRPr lang="en-GB" noProof="0" dirty="0">
              <a:solidFill>
                <a:srgbClr val="4D4D4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0D7BC8-059F-03D8-0201-16F905142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36" y="1180081"/>
            <a:ext cx="5395869" cy="44978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58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AB3AA-709D-E53D-4605-ED856B489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7731-4A7E-4EA4-18BF-61B3664E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Website banner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D5A94A-7C67-00F7-B3F4-C016AB21300D}"/>
              </a:ext>
            </a:extLst>
          </p:cNvPr>
          <p:cNvSpPr txBox="1">
            <a:spLocks/>
          </p:cNvSpPr>
          <p:nvPr/>
        </p:nvSpPr>
        <p:spPr>
          <a:xfrm>
            <a:off x="2747132" y="1682901"/>
            <a:ext cx="8179440" cy="3887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Pct val="75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6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36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2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None/>
            </a:pPr>
            <a:r>
              <a:rPr lang="en-GB" sz="2000" b="1" noProof="0" dirty="0">
                <a:solidFill>
                  <a:srgbClr val="007B4E"/>
                </a:solidFill>
              </a:rPr>
              <a:t>How to use:</a:t>
            </a:r>
            <a:endParaRPr lang="en-GB" sz="2000" noProof="0" dirty="0">
              <a:solidFill>
                <a:srgbClr val="007B4E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None/>
            </a:pPr>
            <a:endParaRPr lang="en-GB" sz="2000" noProof="0" dirty="0">
              <a:solidFill>
                <a:srgbClr val="4D4D4D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Font typeface="Arial" panose="020B0604020202020204" pitchFamily="34" charset="0"/>
              <a:buChar char="•"/>
            </a:pPr>
            <a:endParaRPr lang="en-GB" sz="2000" noProof="0" dirty="0">
              <a:solidFill>
                <a:srgbClr val="4D4D4D"/>
              </a:solidFill>
            </a:endParaRPr>
          </a:p>
          <a:p>
            <a:endParaRPr lang="en-GB" noProof="0" dirty="0">
              <a:solidFill>
                <a:srgbClr val="4D4D4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09885-6467-180D-C0F2-F3386CCE2B60}"/>
              </a:ext>
            </a:extLst>
          </p:cNvPr>
          <p:cNvSpPr txBox="1"/>
          <p:nvPr/>
        </p:nvSpPr>
        <p:spPr>
          <a:xfrm>
            <a:off x="4312955" y="2071603"/>
            <a:ext cx="51669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D4D"/>
                </a:solidFill>
              </a:rPr>
              <a:t>Across all your social media platforms</a:t>
            </a:r>
          </a:p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D4D"/>
                </a:solidFill>
              </a:rPr>
              <a:t>Add to your trust’s website</a:t>
            </a:r>
          </a:p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D4D"/>
                </a:solidFill>
              </a:rPr>
              <a:t>Include in service user materials (e.g. e-bulletins)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A3CE66-30C3-D4CD-23B7-0EE937E33281}"/>
              </a:ext>
            </a:extLst>
          </p:cNvPr>
          <p:cNvGrpSpPr/>
          <p:nvPr/>
        </p:nvGrpSpPr>
        <p:grpSpPr>
          <a:xfrm>
            <a:off x="2869918" y="2182772"/>
            <a:ext cx="1266825" cy="1101240"/>
            <a:chOff x="646668" y="1877929"/>
            <a:chExt cx="1266825" cy="11012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0932A3-28B2-162F-0552-AA1FB48E29F9}"/>
                </a:ext>
              </a:extLst>
            </p:cNvPr>
            <p:cNvSpPr/>
            <p:nvPr/>
          </p:nvSpPr>
          <p:spPr>
            <a:xfrm>
              <a:off x="646668" y="1877929"/>
              <a:ext cx="1266825" cy="1101240"/>
            </a:xfrm>
            <a:prstGeom prst="rect">
              <a:avLst/>
            </a:prstGeom>
            <a:solidFill>
              <a:srgbClr val="10955C"/>
            </a:solidFill>
            <a:ln>
              <a:solidFill>
                <a:srgbClr val="109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9" name="Graphic 8" descr="Internet with solid fill">
              <a:extLst>
                <a:ext uri="{FF2B5EF4-FFF2-40B4-BE49-F238E27FC236}">
                  <a16:creationId xmlns:a16="http://schemas.microsoft.com/office/drawing/2014/main" id="{DBC7C4EA-425E-F9FB-F543-9038C6753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2880" y="1962693"/>
              <a:ext cx="914400" cy="914400"/>
            </a:xfrm>
            <a:prstGeom prst="rect">
              <a:avLst/>
            </a:prstGeom>
          </p:spPr>
        </p:pic>
      </p:grpSp>
      <p:pic>
        <p:nvPicPr>
          <p:cNvPr id="10" name="Picture 9" descr="A pink and purple rectangle with white text&#10;&#10;AI-generated content may be incorrect.">
            <a:extLst>
              <a:ext uri="{FF2B5EF4-FFF2-40B4-BE49-F238E27FC236}">
                <a16:creationId xmlns:a16="http://schemas.microsoft.com/office/drawing/2014/main" id="{4BFA1D4D-1843-F00C-14CA-660F28030C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" y="3845300"/>
            <a:ext cx="11609070" cy="2054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494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75DD-FA50-359F-CE7B-DB140330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Dissent poster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3097E7-BDF3-AD35-8EE4-DDEC55B53EBE}"/>
              </a:ext>
            </a:extLst>
          </p:cNvPr>
          <p:cNvSpPr txBox="1">
            <a:spLocks/>
          </p:cNvSpPr>
          <p:nvPr/>
        </p:nvSpPr>
        <p:spPr>
          <a:xfrm>
            <a:off x="601895" y="1501540"/>
            <a:ext cx="5006002" cy="19274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40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260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320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</a:pPr>
            <a:r>
              <a:rPr lang="en-GB" sz="2000" b="1" noProof="0" dirty="0">
                <a:solidFill>
                  <a:srgbClr val="007B4E"/>
                </a:solidFill>
              </a:rPr>
              <a:t>Purpose:</a:t>
            </a:r>
            <a:endParaRPr lang="en-GB" sz="2000" noProof="0" dirty="0">
              <a:solidFill>
                <a:srgbClr val="007B4E"/>
              </a:solidFill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noProof="0" dirty="0">
                <a:solidFill>
                  <a:srgbClr val="4D4D4D"/>
                </a:solidFill>
              </a:rPr>
              <a:t>Makes service users aware of the survey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noProof="0" dirty="0">
                <a:solidFill>
                  <a:srgbClr val="4D4D4D"/>
                </a:solidFill>
              </a:rPr>
              <a:t>Provides an opportunity for them to ask questions or opt out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noProof="0" dirty="0">
                <a:solidFill>
                  <a:srgbClr val="4D4D4D"/>
                </a:solidFill>
              </a:rPr>
              <a:t>Requirement for CAG approval</a:t>
            </a:r>
          </a:p>
          <a:p>
            <a:endParaRPr lang="en-GB" noProof="0" dirty="0">
              <a:solidFill>
                <a:srgbClr val="4D4D4D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8C14A5-C218-A46C-0DC4-290DA73B1A8E}"/>
              </a:ext>
            </a:extLst>
          </p:cNvPr>
          <p:cNvSpPr txBox="1">
            <a:spLocks/>
          </p:cNvSpPr>
          <p:nvPr/>
        </p:nvSpPr>
        <p:spPr>
          <a:xfrm>
            <a:off x="516834" y="3598319"/>
            <a:ext cx="4131381" cy="17227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Pct val="75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6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36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2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None/>
            </a:pPr>
            <a:r>
              <a:rPr lang="en-GB" sz="2000" b="1" noProof="0" dirty="0">
                <a:solidFill>
                  <a:srgbClr val="007B4E"/>
                </a:solidFill>
              </a:rPr>
              <a:t>How to use it:</a:t>
            </a:r>
            <a:endParaRPr lang="en-GB" sz="2000" noProof="0" dirty="0">
              <a:solidFill>
                <a:srgbClr val="007B4E"/>
              </a:solidFill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sz="1800" noProof="0" dirty="0">
                <a:solidFill>
                  <a:srgbClr val="4D4D4D"/>
                </a:solidFill>
              </a:rPr>
              <a:t>Display printed copy on noticeboards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sz="1800" noProof="0" dirty="0">
                <a:solidFill>
                  <a:srgbClr val="4D4D4D"/>
                </a:solidFill>
              </a:rPr>
              <a:t>Display digital versions on TV screens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00000"/>
              <a:buFont typeface="Arial" panose="020B0604020202020204" pitchFamily="34" charset="0"/>
              <a:buChar char="•"/>
            </a:pPr>
            <a:endParaRPr lang="en-GB" sz="2000" noProof="0" dirty="0">
              <a:solidFill>
                <a:srgbClr val="4D4D4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None/>
            </a:pPr>
            <a:endParaRPr lang="en-GB" sz="2000" noProof="0" dirty="0">
              <a:solidFill>
                <a:srgbClr val="4D4D4D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Font typeface="Arial" panose="020B0604020202020204" pitchFamily="34" charset="0"/>
              <a:buChar char="•"/>
            </a:pPr>
            <a:endParaRPr lang="en-GB" sz="2000" noProof="0" dirty="0">
              <a:solidFill>
                <a:srgbClr val="4D4D4D"/>
              </a:solidFill>
            </a:endParaRPr>
          </a:p>
          <a:p>
            <a:endParaRPr lang="en-GB" noProof="0" dirty="0">
              <a:solidFill>
                <a:srgbClr val="4D4D4D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4C2828-F1AC-E368-8F41-47F426212B25}"/>
              </a:ext>
            </a:extLst>
          </p:cNvPr>
          <p:cNvGrpSpPr/>
          <p:nvPr/>
        </p:nvGrpSpPr>
        <p:grpSpPr>
          <a:xfrm>
            <a:off x="6095205" y="489480"/>
            <a:ext cx="4137653" cy="5879040"/>
            <a:chOff x="6310053" y="489480"/>
            <a:chExt cx="4137653" cy="58790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33AD0F4-AA9E-9374-722F-B52140064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0053" y="489480"/>
              <a:ext cx="4137653" cy="587904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DF8E25-934D-0864-2D72-A1540CD83E52}"/>
                </a:ext>
              </a:extLst>
            </p:cNvPr>
            <p:cNvSpPr/>
            <p:nvPr/>
          </p:nvSpPr>
          <p:spPr>
            <a:xfrm>
              <a:off x="6453963" y="1052623"/>
              <a:ext cx="116958" cy="159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1F0171-F6D9-B989-EB45-B880F3AC9225}"/>
                </a:ext>
              </a:extLst>
            </p:cNvPr>
            <p:cNvSpPr/>
            <p:nvPr/>
          </p:nvSpPr>
          <p:spPr>
            <a:xfrm>
              <a:off x="10256320" y="951145"/>
              <a:ext cx="116958" cy="26096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95169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B7B8A-E930-9511-3FC0-1C9CC63BB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D7978-9915-24B9-9A68-B09596A86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16-17 year olds leaflet &amp; briefing note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CEA7C6-1B9D-A879-907C-ED7F54C5AB0A}"/>
              </a:ext>
            </a:extLst>
          </p:cNvPr>
          <p:cNvSpPr txBox="1">
            <a:spLocks/>
          </p:cNvSpPr>
          <p:nvPr/>
        </p:nvSpPr>
        <p:spPr>
          <a:xfrm>
            <a:off x="6095205" y="1770977"/>
            <a:ext cx="5006002" cy="13018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40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260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320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</a:pPr>
            <a:r>
              <a:rPr lang="en-GB" sz="2000" b="1" noProof="0" dirty="0">
                <a:solidFill>
                  <a:srgbClr val="007B4E"/>
                </a:solidFill>
              </a:rPr>
              <a:t>The leaflet &amp; briefing note:</a:t>
            </a:r>
            <a:endParaRPr lang="en-GB" sz="2000" noProof="0" dirty="0">
              <a:solidFill>
                <a:srgbClr val="007B4E"/>
              </a:solidFill>
            </a:endParaRPr>
          </a:p>
          <a:p>
            <a:pPr lvl="1">
              <a:buClr>
                <a:srgbClr val="007B4E"/>
              </a:buClr>
              <a:defRPr/>
            </a:pPr>
            <a:r>
              <a:rPr lang="en-GB" noProof="0" dirty="0">
                <a:solidFill>
                  <a:srgbClr val="4D4D4D"/>
                </a:solidFill>
              </a:rPr>
              <a:t>Provides an opportunity for all 16-and-17 year olds who give birth to ask questions or opt out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CEAA3A-A549-CF69-63F3-AD547D3285F4}"/>
              </a:ext>
            </a:extLst>
          </p:cNvPr>
          <p:cNvSpPr txBox="1">
            <a:spLocks/>
          </p:cNvSpPr>
          <p:nvPr/>
        </p:nvSpPr>
        <p:spPr>
          <a:xfrm>
            <a:off x="6095205" y="3417567"/>
            <a:ext cx="4131381" cy="1722785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Pct val="75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6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36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2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None/>
            </a:pPr>
            <a:r>
              <a:rPr lang="en-GB" sz="2000" b="1" noProof="0" dirty="0">
                <a:solidFill>
                  <a:srgbClr val="007B4E"/>
                </a:solidFill>
              </a:rPr>
              <a:t>How to use it:</a:t>
            </a:r>
            <a:endParaRPr lang="en-GB" sz="2000" noProof="0" dirty="0">
              <a:solidFill>
                <a:srgbClr val="007B4E"/>
              </a:solidFill>
            </a:endParaRP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D4D4D"/>
                </a:solidFill>
              </a:rPr>
              <a:t>Should be provided to all 16-and-17 year olds who give birth in your trust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00000"/>
              <a:buFont typeface="Arial" panose="020B0604020202020204" pitchFamily="34" charset="0"/>
              <a:buChar char="•"/>
            </a:pPr>
            <a:endParaRPr lang="en-GB" sz="2000" noProof="0" dirty="0">
              <a:solidFill>
                <a:srgbClr val="4D4D4D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None/>
            </a:pPr>
            <a:endParaRPr lang="en-GB" sz="2000" noProof="0" dirty="0">
              <a:solidFill>
                <a:srgbClr val="4D4D4D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Font typeface="Arial" panose="020B0604020202020204" pitchFamily="34" charset="0"/>
              <a:buChar char="•"/>
            </a:pPr>
            <a:endParaRPr lang="en-GB" sz="2000" noProof="0" dirty="0">
              <a:solidFill>
                <a:srgbClr val="4D4D4D"/>
              </a:solidFill>
            </a:endParaRPr>
          </a:p>
          <a:p>
            <a:endParaRPr lang="en-GB" noProof="0" dirty="0">
              <a:solidFill>
                <a:srgbClr val="4D4D4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9D9F3E-5B19-D47B-F11B-2D2E1C3E4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31" y="1371022"/>
            <a:ext cx="2896565" cy="3751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01FB4-5F1E-94E5-C4A0-65FEBB549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413" y="3598786"/>
            <a:ext cx="3688715" cy="26756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27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3FDA-CEAD-F354-3FCD-0CEF3E88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Contents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AE5A288E-4DFF-FD39-92FB-5297D27C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162" y="1135010"/>
            <a:ext cx="3057245" cy="2424619"/>
          </a:xfrm>
        </p:spPr>
        <p:txBody>
          <a:bodyPr lIns="91440" tIns="45720" rIns="91440" bIns="45720" anchor="t"/>
          <a:lstStyle/>
          <a:p>
            <a:pPr marL="0" indent="0">
              <a:buSzPct val="100000"/>
              <a:buNone/>
            </a:pPr>
            <a:r>
              <a:rPr lang="en-GB" b="1" noProof="0" dirty="0">
                <a:solidFill>
                  <a:srgbClr val="4D4D4D"/>
                </a:solidFill>
              </a:rPr>
              <a:t>Engagement Activities</a:t>
            </a:r>
          </a:p>
          <a:p>
            <a:pPr lvl="1">
              <a:defRPr/>
            </a:pPr>
            <a:r>
              <a:rPr lang="en-GB" noProof="0" dirty="0">
                <a:latin typeface="Arial" panose="020B0604020202020204"/>
              </a:rPr>
              <a:t>Publicising the survey</a:t>
            </a:r>
          </a:p>
          <a:p>
            <a:pPr lvl="1">
              <a:defRPr/>
            </a:pPr>
            <a:r>
              <a:rPr lang="en-GB" noProof="0" dirty="0">
                <a:latin typeface="Arial" panose="020B0604020202020204"/>
              </a:rPr>
              <a:t>Publicising the results</a:t>
            </a:r>
          </a:p>
          <a:p>
            <a:pPr lvl="1">
              <a:defRPr/>
            </a:pPr>
            <a:endParaRPr lang="en-GB" noProof="0" dirty="0">
              <a:highlight>
                <a:srgbClr val="00FFFF"/>
              </a:highlight>
              <a:latin typeface="Arial" panose="020B060402020202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7C5298-59B4-B2F3-1A25-6A621FF6E4B2}"/>
              </a:ext>
            </a:extLst>
          </p:cNvPr>
          <p:cNvCxnSpPr>
            <a:cxnSpLocks/>
          </p:cNvCxnSpPr>
          <p:nvPr/>
        </p:nvCxnSpPr>
        <p:spPr>
          <a:xfrm>
            <a:off x="4110966" y="1087353"/>
            <a:ext cx="0" cy="4788000"/>
          </a:xfrm>
          <a:prstGeom prst="line">
            <a:avLst/>
          </a:prstGeom>
          <a:ln w="38100">
            <a:solidFill>
              <a:srgbClr val="0B633E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82D7D973-18BE-D5E4-D0CF-AF6F548D0F3C}"/>
              </a:ext>
            </a:extLst>
          </p:cNvPr>
          <p:cNvSpPr txBox="1">
            <a:spLocks/>
          </p:cNvSpPr>
          <p:nvPr/>
        </p:nvSpPr>
        <p:spPr>
          <a:xfrm>
            <a:off x="8479349" y="1135011"/>
            <a:ext cx="3375989" cy="7499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B4E"/>
              </a:buClr>
              <a:buSzPct val="20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B4E"/>
              </a:buClr>
              <a:buSzPct val="20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6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B4E"/>
              </a:buClr>
              <a:buSzPct val="2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36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B4E"/>
              </a:buClr>
              <a:buSzPct val="2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2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B4E"/>
              </a:buClr>
              <a:buSzPct val="2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en-GB" sz="1800" b="1" noProof="0" dirty="0">
                <a:solidFill>
                  <a:srgbClr val="4D4D4D"/>
                </a:solidFill>
              </a:rPr>
              <a:t>2026 Engagement Activities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A4A49"/>
                </a:solidFill>
                <a:latin typeface="Arial" panose="020B0604020202020204"/>
              </a:rPr>
              <a:t>Press release template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A4A49"/>
                </a:solidFill>
                <a:latin typeface="Arial" panose="020B0604020202020204"/>
              </a:rPr>
              <a:t>Website banner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A4A49"/>
                </a:solidFill>
                <a:latin typeface="Arial" panose="020B0604020202020204"/>
              </a:rPr>
              <a:t>Dissent poster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A4A49"/>
                </a:solidFill>
                <a:latin typeface="Arial" panose="020B0604020202020204"/>
              </a:rPr>
              <a:t>16-17 year olds leaflet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A4A49"/>
                </a:solidFill>
                <a:latin typeface="Arial" panose="020B0604020202020204"/>
              </a:rPr>
              <a:t>Social media cards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A4A49"/>
                </a:solidFill>
                <a:latin typeface="Arial" panose="020B0604020202020204"/>
              </a:rPr>
              <a:t>Publicising the survey: discussion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A4A49"/>
                </a:solidFill>
                <a:latin typeface="Arial" panose="020B0604020202020204"/>
              </a:rPr>
              <a:t>How can you help us?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A4A49"/>
                </a:solidFill>
                <a:latin typeface="Arial" panose="020B0604020202020204"/>
              </a:rPr>
              <a:t>Timeline of activities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A4A49"/>
                </a:solidFill>
                <a:latin typeface="Arial" panose="020B0604020202020204"/>
              </a:rPr>
              <a:t>Questions</a:t>
            </a:r>
          </a:p>
          <a:p>
            <a:pPr lvl="1">
              <a:defRPr/>
            </a:pPr>
            <a:endParaRPr lang="en-GB" sz="1600" b="1" noProof="0" dirty="0">
              <a:solidFill>
                <a:srgbClr val="4D4D4D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945549-1456-6BC0-A808-6F3584F67859}"/>
              </a:ext>
            </a:extLst>
          </p:cNvPr>
          <p:cNvCxnSpPr>
            <a:cxnSpLocks/>
          </p:cNvCxnSpPr>
          <p:nvPr/>
        </p:nvCxnSpPr>
        <p:spPr>
          <a:xfrm>
            <a:off x="7983153" y="1135010"/>
            <a:ext cx="0" cy="4788000"/>
          </a:xfrm>
          <a:prstGeom prst="line">
            <a:avLst/>
          </a:prstGeom>
          <a:ln w="38100">
            <a:solidFill>
              <a:srgbClr val="0B633E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B069F7-0BD3-FDBC-8DD6-2C8719AE4519}"/>
              </a:ext>
            </a:extLst>
          </p:cNvPr>
          <p:cNvGrpSpPr/>
          <p:nvPr/>
        </p:nvGrpSpPr>
        <p:grpSpPr>
          <a:xfrm>
            <a:off x="517525" y="1135010"/>
            <a:ext cx="3200398" cy="4670497"/>
            <a:chOff x="2047876" y="1571774"/>
            <a:chExt cx="3200398" cy="4280658"/>
          </a:xfrm>
        </p:grpSpPr>
        <p:sp>
          <p:nvSpPr>
            <p:cNvPr id="22" name="Content Placeholder 6">
              <a:extLst>
                <a:ext uri="{FF2B5EF4-FFF2-40B4-BE49-F238E27FC236}">
                  <a16:creationId xmlns:a16="http://schemas.microsoft.com/office/drawing/2014/main" id="{4C6066AA-8679-98D2-81BA-11AB6DC54197}"/>
                </a:ext>
              </a:extLst>
            </p:cNvPr>
            <p:cNvSpPr txBox="1">
              <a:spLocks/>
            </p:cNvSpPr>
            <p:nvPr/>
          </p:nvSpPr>
          <p:spPr>
            <a:xfrm>
              <a:off x="2047876" y="1571774"/>
              <a:ext cx="3200398" cy="535916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457200" marR="0" indent="-4572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7B4E"/>
                </a:buClr>
                <a:buSzPct val="200000"/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914400" marR="0" indent="-4572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7B4E"/>
                </a:buClr>
                <a:buSzPct val="200000"/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256400" marR="0" indent="-3420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7B4E"/>
                </a:buClr>
                <a:buSzPct val="200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713600" marR="0" indent="-3420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7B4E"/>
                </a:buClr>
                <a:buSzPct val="200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192400" marR="0" indent="-34200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7B4E"/>
                </a:buClr>
                <a:buSzPct val="200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95000"/>
                <a:buNone/>
              </a:pPr>
              <a:r>
                <a:rPr lang="en-GB" sz="1800" b="1" noProof="0" dirty="0">
                  <a:solidFill>
                    <a:srgbClr val="4D4D4D"/>
                  </a:solidFill>
                </a:rPr>
                <a:t>Overview of the Maternity survey</a:t>
              </a:r>
            </a:p>
            <a:p>
              <a:pPr marL="342900" lvl="1" indent="-342900">
                <a:lnSpc>
                  <a:spcPct val="114000"/>
                </a:lnSpc>
                <a:spcBef>
                  <a:spcPts val="8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¡"/>
                <a:defRPr/>
              </a:pPr>
              <a:r>
                <a:rPr lang="en-GB" sz="1800" noProof="0" dirty="0">
                  <a:solidFill>
                    <a:srgbClr val="4A4A49"/>
                  </a:solidFill>
                  <a:latin typeface="Arial" panose="020B0604020202020204"/>
                </a:rPr>
                <a:t>Overview</a:t>
              </a:r>
            </a:p>
            <a:p>
              <a:pPr marL="342900" lvl="1" indent="-342900">
                <a:lnSpc>
                  <a:spcPct val="114000"/>
                </a:lnSpc>
                <a:spcBef>
                  <a:spcPts val="8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¡"/>
                <a:defRPr/>
              </a:pPr>
              <a:r>
                <a:rPr lang="en-GB" sz="1800" noProof="0" dirty="0">
                  <a:solidFill>
                    <a:srgbClr val="4A4A49"/>
                  </a:solidFill>
                  <a:latin typeface="Arial" panose="020B0604020202020204"/>
                </a:rPr>
                <a:t>Performance monitoring and evaluation</a:t>
              </a:r>
            </a:p>
            <a:p>
              <a:pPr marL="342900" lvl="1" indent="-342900">
                <a:lnSpc>
                  <a:spcPct val="114000"/>
                </a:lnSpc>
                <a:spcBef>
                  <a:spcPts val="8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¡"/>
                <a:defRPr/>
              </a:pPr>
              <a:r>
                <a:rPr lang="en-GB" sz="1800" noProof="0" dirty="0">
                  <a:solidFill>
                    <a:srgbClr val="4A4A49"/>
                  </a:solidFill>
                  <a:latin typeface="Arial" panose="020B0604020202020204"/>
                </a:rPr>
                <a:t>Publication of MAT25 results</a:t>
              </a:r>
            </a:p>
            <a:p>
              <a:pPr marL="342900" lvl="1" indent="-342900">
                <a:lnSpc>
                  <a:spcPct val="114000"/>
                </a:lnSpc>
                <a:spcBef>
                  <a:spcPts val="800"/>
                </a:spcBef>
                <a:buClr>
                  <a:schemeClr val="tx2"/>
                </a:buClr>
                <a:buSzPct val="85000"/>
                <a:buFont typeface="Wingdings" panose="05000000000000000000" pitchFamily="2" charset="2"/>
                <a:buChar char="¡"/>
                <a:defRPr/>
              </a:pPr>
              <a:r>
                <a:rPr lang="en-GB" sz="1800" noProof="0" dirty="0">
                  <a:solidFill>
                    <a:srgbClr val="4A4A49"/>
                  </a:solidFill>
                  <a:latin typeface="Arial" panose="020B0604020202020204"/>
                </a:rPr>
                <a:t>Response rates 2007 - 2024 </a:t>
              </a:r>
            </a:p>
          </p:txBody>
        </p:sp>
        <p:pic>
          <p:nvPicPr>
            <p:cNvPr id="23" name="Graphic 22" descr="Presentation with pie chart with solid fill">
              <a:extLst>
                <a:ext uri="{FF2B5EF4-FFF2-40B4-BE49-F238E27FC236}">
                  <a16:creationId xmlns:a16="http://schemas.microsoft.com/office/drawing/2014/main" id="{036F98E9-D15C-4F0B-B48E-9AB037DD3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06534" y="4938032"/>
              <a:ext cx="914400" cy="914400"/>
            </a:xfrm>
            <a:prstGeom prst="rect">
              <a:avLst/>
            </a:prstGeom>
          </p:spPr>
        </p:pic>
      </p:grpSp>
      <p:pic>
        <p:nvPicPr>
          <p:cNvPr id="24" name="Graphic 23" descr="Megaphone with solid fill">
            <a:extLst>
              <a:ext uri="{FF2B5EF4-FFF2-40B4-BE49-F238E27FC236}">
                <a16:creationId xmlns:a16="http://schemas.microsoft.com/office/drawing/2014/main" id="{5722FB97-7462-3A85-DE50-DF1AE94A3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9860" y="3024153"/>
            <a:ext cx="914400" cy="914400"/>
          </a:xfrm>
          <a:prstGeom prst="rect">
            <a:avLst/>
          </a:prstGeom>
        </p:spPr>
      </p:pic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D51EB8B3-11AA-1456-A0BE-C379E3C595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58486" y="50086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01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3A292-4E8C-5169-7567-FFC998E9D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D23069-A433-C90D-F06E-2FDB1E639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241" y="2106985"/>
            <a:ext cx="5407903" cy="33799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A7B1F-5FD9-F4BA-58D0-023D62DD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Social media card 1: Sampling month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947D28-0943-4DD4-0FDB-CA6566676D04}"/>
              </a:ext>
            </a:extLst>
          </p:cNvPr>
          <p:cNvSpPr txBox="1">
            <a:spLocks/>
          </p:cNvSpPr>
          <p:nvPr/>
        </p:nvSpPr>
        <p:spPr>
          <a:xfrm>
            <a:off x="1118559" y="1281452"/>
            <a:ext cx="7000876" cy="495226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Pct val="75000"/>
              <a:buFontTx/>
              <a:buBlip>
                <a:blip r:embed="rId4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4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6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4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36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4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2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4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None/>
            </a:pPr>
            <a:r>
              <a:rPr lang="en-GB" sz="2000" b="1" noProof="0" dirty="0">
                <a:solidFill>
                  <a:srgbClr val="007B4E"/>
                </a:solidFill>
              </a:rPr>
              <a:t>How to use:</a:t>
            </a:r>
            <a:endParaRPr lang="en-GB" noProof="0" dirty="0">
              <a:solidFill>
                <a:srgbClr val="4D4D4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97D9E8-F380-3FCA-15FC-7D0D7DB29F9C}"/>
              </a:ext>
            </a:extLst>
          </p:cNvPr>
          <p:cNvSpPr/>
          <p:nvPr/>
        </p:nvSpPr>
        <p:spPr>
          <a:xfrm>
            <a:off x="1118559" y="3193642"/>
            <a:ext cx="1266825" cy="1101240"/>
          </a:xfrm>
          <a:prstGeom prst="rect">
            <a:avLst/>
          </a:prstGeom>
          <a:solidFill>
            <a:srgbClr val="0B633E"/>
          </a:solidFill>
          <a:ln>
            <a:solidFill>
              <a:srgbClr val="0B63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6" name="Graphic 5" descr="Share with solid fill">
            <a:extLst>
              <a:ext uri="{FF2B5EF4-FFF2-40B4-BE49-F238E27FC236}">
                <a16:creationId xmlns:a16="http://schemas.microsoft.com/office/drawing/2014/main" id="{C3409446-1B07-A351-BF5B-8193F8EE1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4769" y="3275804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3ED669-C5AB-653C-098C-2AB42D93B45E}"/>
              </a:ext>
            </a:extLst>
          </p:cNvPr>
          <p:cNvSpPr txBox="1"/>
          <p:nvPr/>
        </p:nvSpPr>
        <p:spPr>
          <a:xfrm>
            <a:off x="2561594" y="1904129"/>
            <a:ext cx="35464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D4D"/>
                </a:solidFill>
              </a:rPr>
              <a:t>Share with service users who could be included in the sample</a:t>
            </a:r>
          </a:p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D4D"/>
                </a:solidFill>
              </a:rPr>
              <a:t>Share across all your social media platforms</a:t>
            </a:r>
          </a:p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D4D"/>
                </a:solidFill>
              </a:rPr>
              <a:t>Print and share as handout to service users who had a live birth</a:t>
            </a:r>
          </a:p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D4D"/>
                </a:solidFill>
              </a:rPr>
              <a:t>Distribution in postnatal wards in hospital</a:t>
            </a:r>
          </a:p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D4D"/>
                </a:solidFill>
              </a:rPr>
              <a:t>Add to waiting room TV screens</a:t>
            </a:r>
          </a:p>
        </p:txBody>
      </p:sp>
    </p:spTree>
    <p:extLst>
      <p:ext uri="{BB962C8B-B14F-4D97-AF65-F5344CB8AC3E}">
        <p14:creationId xmlns:p14="http://schemas.microsoft.com/office/powerpoint/2010/main" val="93549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17288-582B-589D-8AC9-8971CD5FA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CA112-BBE8-CA7A-A35C-E18F94827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005" y="2106985"/>
            <a:ext cx="5407063" cy="33794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88E455-D635-FE5E-6ABC-A8B048DF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Social media card 2: Announcing the start of fieldwork</a:t>
            </a:r>
          </a:p>
        </p:txBody>
      </p:sp>
      <p:pic>
        <p:nvPicPr>
          <p:cNvPr id="5" name="Graphic 4" descr="Share with solid fill">
            <a:extLst>
              <a:ext uri="{FF2B5EF4-FFF2-40B4-BE49-F238E27FC236}">
                <a16:creationId xmlns:a16="http://schemas.microsoft.com/office/drawing/2014/main" id="{AE955A5F-F08F-4557-8320-762C0E7BD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7006" y="2899059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CE5C27-02F8-9B9B-807E-C8CEBDC45FEC}"/>
              </a:ext>
            </a:extLst>
          </p:cNvPr>
          <p:cNvSpPr txBox="1"/>
          <p:nvPr/>
        </p:nvSpPr>
        <p:spPr>
          <a:xfrm>
            <a:off x="2562389" y="2289965"/>
            <a:ext cx="35336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639"/>
                </a:solidFill>
              </a:rPr>
              <a:t>Share across all your social media platforms</a:t>
            </a:r>
          </a:p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639"/>
                </a:solidFill>
              </a:rPr>
              <a:t>Ask your comms team to pin it on their social media for the first two weeks of fieldwork and / or reshare it in mid-May</a:t>
            </a:r>
          </a:p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639"/>
                </a:solidFill>
              </a:rPr>
              <a:t>Print and share as handout to service users during postnatal appointments</a:t>
            </a:r>
          </a:p>
        </p:txBody>
      </p:sp>
      <p:pic>
        <p:nvPicPr>
          <p:cNvPr id="8" name="Graphic 7" descr="Share with solid fill">
            <a:extLst>
              <a:ext uri="{FF2B5EF4-FFF2-40B4-BE49-F238E27FC236}">
                <a16:creationId xmlns:a16="http://schemas.microsoft.com/office/drawing/2014/main" id="{267B75B9-46AC-0419-17B1-5C5F091B1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9777" y="3119647"/>
            <a:ext cx="914400" cy="914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ADC5B0-A9C6-A861-E498-1E2FA0066C80}"/>
              </a:ext>
            </a:extLst>
          </p:cNvPr>
          <p:cNvSpPr txBox="1">
            <a:spLocks/>
          </p:cNvSpPr>
          <p:nvPr/>
        </p:nvSpPr>
        <p:spPr>
          <a:xfrm>
            <a:off x="1118559" y="1281452"/>
            <a:ext cx="7000876" cy="495226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Pct val="75000"/>
              <a:buFontTx/>
              <a:buBlip>
                <a:blip r:embed="rId6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6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6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6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36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6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2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6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None/>
            </a:pPr>
            <a:r>
              <a:rPr lang="en-GB" sz="2000" b="1" noProof="0" dirty="0">
                <a:solidFill>
                  <a:srgbClr val="007B4E"/>
                </a:solidFill>
              </a:rPr>
              <a:t>How to use:</a:t>
            </a:r>
            <a:endParaRPr lang="en-GB" noProof="0" dirty="0">
              <a:solidFill>
                <a:srgbClr val="4D4D4D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CD143-40B5-1470-412B-B43ECB6E324F}"/>
              </a:ext>
            </a:extLst>
          </p:cNvPr>
          <p:cNvSpPr/>
          <p:nvPr/>
        </p:nvSpPr>
        <p:spPr>
          <a:xfrm>
            <a:off x="1118559" y="3193642"/>
            <a:ext cx="1266825" cy="1101240"/>
          </a:xfrm>
          <a:prstGeom prst="rect">
            <a:avLst/>
          </a:prstGeom>
          <a:solidFill>
            <a:srgbClr val="0B633E"/>
          </a:solidFill>
          <a:ln>
            <a:solidFill>
              <a:srgbClr val="0B63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3" name="Graphic 12" descr="Share with solid fill">
            <a:extLst>
              <a:ext uri="{FF2B5EF4-FFF2-40B4-BE49-F238E27FC236}">
                <a16:creationId xmlns:a16="http://schemas.microsoft.com/office/drawing/2014/main" id="{A581F3B2-8124-2961-E6D1-6629179B7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4769" y="32758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03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4494D-9B72-9129-E6FA-84D91768E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15F196-BBE3-CE65-7759-F82399FEE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178" y="2106985"/>
            <a:ext cx="5407903" cy="33799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E5FF23-1B0E-7439-6E49-A5BC34E3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Social media card 3: Reminder that fieldwork is live</a:t>
            </a:r>
          </a:p>
        </p:txBody>
      </p:sp>
      <p:pic>
        <p:nvPicPr>
          <p:cNvPr id="5" name="Graphic 4" descr="Share with solid fill">
            <a:extLst>
              <a:ext uri="{FF2B5EF4-FFF2-40B4-BE49-F238E27FC236}">
                <a16:creationId xmlns:a16="http://schemas.microsoft.com/office/drawing/2014/main" id="{23A0875A-6EDE-05CE-F238-99322C4E9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7006" y="2899059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175E0C-EF0E-72F7-3382-426528F68846}"/>
              </a:ext>
            </a:extLst>
          </p:cNvPr>
          <p:cNvSpPr txBox="1"/>
          <p:nvPr/>
        </p:nvSpPr>
        <p:spPr>
          <a:xfrm>
            <a:off x="2561594" y="2428464"/>
            <a:ext cx="3065651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639"/>
                </a:solidFill>
              </a:rPr>
              <a:t>Share across all your social media platforms</a:t>
            </a:r>
          </a:p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639"/>
                </a:solidFill>
              </a:rPr>
              <a:t>Ask your comms team to pin it on their social media for the first two weeks of publication in June and / or reshare it later in June</a:t>
            </a:r>
          </a:p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639"/>
                </a:solidFill>
              </a:rPr>
              <a:t>Share via newsletters</a:t>
            </a:r>
          </a:p>
        </p:txBody>
      </p:sp>
      <p:pic>
        <p:nvPicPr>
          <p:cNvPr id="8" name="Graphic 7" descr="Share with solid fill">
            <a:extLst>
              <a:ext uri="{FF2B5EF4-FFF2-40B4-BE49-F238E27FC236}">
                <a16:creationId xmlns:a16="http://schemas.microsoft.com/office/drawing/2014/main" id="{513EE87C-1186-777A-BF65-1EDC05795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9777" y="3119647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AE8B5-B1AD-4419-5490-91F3A7DBB382}"/>
              </a:ext>
            </a:extLst>
          </p:cNvPr>
          <p:cNvSpPr txBox="1">
            <a:spLocks/>
          </p:cNvSpPr>
          <p:nvPr/>
        </p:nvSpPr>
        <p:spPr>
          <a:xfrm>
            <a:off x="1118559" y="1281452"/>
            <a:ext cx="7000876" cy="495226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Pct val="75000"/>
              <a:buFontTx/>
              <a:buBlip>
                <a:blip r:embed="rId6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6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6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6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36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6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2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6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None/>
            </a:pPr>
            <a:r>
              <a:rPr lang="en-GB" sz="2000" b="1" noProof="0" dirty="0">
                <a:solidFill>
                  <a:srgbClr val="007B4E"/>
                </a:solidFill>
              </a:rPr>
              <a:t>How to use:</a:t>
            </a:r>
            <a:endParaRPr lang="en-GB" noProof="0" dirty="0">
              <a:solidFill>
                <a:srgbClr val="4D4D4D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64754-489B-7079-62AA-87BA27742DFC}"/>
              </a:ext>
            </a:extLst>
          </p:cNvPr>
          <p:cNvSpPr/>
          <p:nvPr/>
        </p:nvSpPr>
        <p:spPr>
          <a:xfrm>
            <a:off x="1118559" y="3193642"/>
            <a:ext cx="1266825" cy="1101240"/>
          </a:xfrm>
          <a:prstGeom prst="rect">
            <a:avLst/>
          </a:prstGeom>
          <a:solidFill>
            <a:srgbClr val="0B633E"/>
          </a:solidFill>
          <a:ln>
            <a:solidFill>
              <a:srgbClr val="0B63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1" name="Graphic 10" descr="Share with solid fill">
            <a:extLst>
              <a:ext uri="{FF2B5EF4-FFF2-40B4-BE49-F238E27FC236}">
                <a16:creationId xmlns:a16="http://schemas.microsoft.com/office/drawing/2014/main" id="{B3938F1D-547E-3D45-864E-358FB9374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4769" y="32758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3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DD3E9-8848-F14A-BA0A-A9AF17823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2AB404-70A1-AFB3-6915-46AEAF339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179" y="2106985"/>
            <a:ext cx="5412707" cy="33829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082C8-548A-D888-79BA-91947C5B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Social media card 4: Reminder about the close of fieldwork</a:t>
            </a:r>
          </a:p>
        </p:txBody>
      </p:sp>
      <p:pic>
        <p:nvPicPr>
          <p:cNvPr id="5" name="Graphic 4" descr="Share with solid fill">
            <a:extLst>
              <a:ext uri="{FF2B5EF4-FFF2-40B4-BE49-F238E27FC236}">
                <a16:creationId xmlns:a16="http://schemas.microsoft.com/office/drawing/2014/main" id="{0A2DF93D-EC11-BC5D-6473-F9B740A52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5490" y="3332365"/>
            <a:ext cx="914400" cy="914400"/>
          </a:xfrm>
          <a:prstGeom prst="rect">
            <a:avLst/>
          </a:prstGeom>
        </p:spPr>
      </p:pic>
      <p:pic>
        <p:nvPicPr>
          <p:cNvPr id="6" name="Graphic 5" descr="Share with solid fill">
            <a:extLst>
              <a:ext uri="{FF2B5EF4-FFF2-40B4-BE49-F238E27FC236}">
                <a16:creationId xmlns:a16="http://schemas.microsoft.com/office/drawing/2014/main" id="{994A0955-539D-7D45-33A0-2ACB11E7B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6260" y="3340071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1A95CC-CEE5-7D91-AE29-08516E3367BB}"/>
              </a:ext>
            </a:extLst>
          </p:cNvPr>
          <p:cNvSpPr txBox="1"/>
          <p:nvPr/>
        </p:nvSpPr>
        <p:spPr>
          <a:xfrm>
            <a:off x="2564125" y="2404570"/>
            <a:ext cx="294085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D4D"/>
                </a:solidFill>
              </a:rPr>
              <a:t>Share across all your social media platforms</a:t>
            </a:r>
          </a:p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639"/>
                </a:solidFill>
              </a:rPr>
              <a:t>Ask your comms team to pin it on their social media until the end of fieldwork</a:t>
            </a:r>
          </a:p>
          <a:p>
            <a:pPr>
              <a:spcBef>
                <a:spcPts val="1800"/>
              </a:spcBef>
              <a:buClr>
                <a:srgbClr val="007B4E"/>
              </a:buClr>
              <a:buSzPct val="100000"/>
            </a:pPr>
            <a:r>
              <a:rPr lang="en-GB" noProof="0" dirty="0">
                <a:solidFill>
                  <a:srgbClr val="4D4D4D"/>
                </a:solidFill>
              </a:rPr>
              <a:t>Share across any channel appropriate for patient engagement</a:t>
            </a:r>
          </a:p>
        </p:txBody>
      </p:sp>
      <p:pic>
        <p:nvPicPr>
          <p:cNvPr id="12" name="Graphic 11" descr="Share with solid fill">
            <a:extLst>
              <a:ext uri="{FF2B5EF4-FFF2-40B4-BE49-F238E27FC236}">
                <a16:creationId xmlns:a16="http://schemas.microsoft.com/office/drawing/2014/main" id="{DE680D31-6465-8B3D-0F97-34026D9F6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9777" y="3119647"/>
            <a:ext cx="914400" cy="914400"/>
          </a:xfrm>
          <a:prstGeom prst="rect">
            <a:avLst/>
          </a:prstGeom>
        </p:spPr>
      </p:pic>
      <p:pic>
        <p:nvPicPr>
          <p:cNvPr id="13" name="Graphic 12" descr="Share with solid fill">
            <a:extLst>
              <a:ext uri="{FF2B5EF4-FFF2-40B4-BE49-F238E27FC236}">
                <a16:creationId xmlns:a16="http://schemas.microsoft.com/office/drawing/2014/main" id="{D18546A9-B5F7-E4AC-67E3-B706ACA55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9406" y="3051459"/>
            <a:ext cx="914400" cy="914400"/>
          </a:xfrm>
          <a:prstGeom prst="rect">
            <a:avLst/>
          </a:prstGeom>
        </p:spPr>
      </p:pic>
      <p:pic>
        <p:nvPicPr>
          <p:cNvPr id="15" name="Graphic 14" descr="Share with solid fill">
            <a:extLst>
              <a:ext uri="{FF2B5EF4-FFF2-40B4-BE49-F238E27FC236}">
                <a16:creationId xmlns:a16="http://schemas.microsoft.com/office/drawing/2014/main" id="{C7D74E12-A83B-1C85-D573-93FD0AE68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2177" y="3272047"/>
            <a:ext cx="914400" cy="9144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A01AAC-1F96-9CAE-F6F1-3FFD1A127F2C}"/>
              </a:ext>
            </a:extLst>
          </p:cNvPr>
          <p:cNvSpPr txBox="1">
            <a:spLocks/>
          </p:cNvSpPr>
          <p:nvPr/>
        </p:nvSpPr>
        <p:spPr>
          <a:xfrm>
            <a:off x="1118559" y="1281452"/>
            <a:ext cx="7000876" cy="495226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Pct val="75000"/>
              <a:buFontTx/>
              <a:buBlip>
                <a:blip r:embed="rId6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6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6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6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36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6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2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6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Clr>
                <a:srgbClr val="007B4E"/>
              </a:buClr>
              <a:buSzPct val="140000"/>
              <a:buNone/>
            </a:pPr>
            <a:r>
              <a:rPr lang="en-GB" sz="2000" b="1" noProof="0" dirty="0">
                <a:solidFill>
                  <a:srgbClr val="007B4E"/>
                </a:solidFill>
              </a:rPr>
              <a:t>How to use:</a:t>
            </a:r>
            <a:endParaRPr lang="en-GB" noProof="0" dirty="0">
              <a:solidFill>
                <a:srgbClr val="4D4D4D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66A9B3-1455-D057-8A57-F58BAEC4DEDD}"/>
              </a:ext>
            </a:extLst>
          </p:cNvPr>
          <p:cNvSpPr/>
          <p:nvPr/>
        </p:nvSpPr>
        <p:spPr>
          <a:xfrm>
            <a:off x="1118559" y="3193642"/>
            <a:ext cx="1266825" cy="1101240"/>
          </a:xfrm>
          <a:prstGeom prst="rect">
            <a:avLst/>
          </a:prstGeom>
          <a:solidFill>
            <a:srgbClr val="0B633E"/>
          </a:solidFill>
          <a:ln>
            <a:solidFill>
              <a:srgbClr val="0B63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8" name="Graphic 17" descr="Share with solid fill">
            <a:extLst>
              <a:ext uri="{FF2B5EF4-FFF2-40B4-BE49-F238E27FC236}">
                <a16:creationId xmlns:a16="http://schemas.microsoft.com/office/drawing/2014/main" id="{05B3D25A-0933-FFF7-5E61-C2E6164C9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4769" y="32758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3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BE4DA-81FC-2A6E-CC9A-1A36AAF20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2136-7E9A-EF13-4C0F-38493E0F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Publicising the survey: discussion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53D9136-9CA8-6988-CC36-C43AA9629BA2}"/>
              </a:ext>
            </a:extLst>
          </p:cNvPr>
          <p:cNvSpPr txBox="1">
            <a:spLocks/>
          </p:cNvSpPr>
          <p:nvPr/>
        </p:nvSpPr>
        <p:spPr>
          <a:xfrm>
            <a:off x="1249020" y="2807619"/>
            <a:ext cx="10112187" cy="30737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B4E"/>
              </a:buClr>
              <a:buNone/>
            </a:pPr>
            <a:r>
              <a:rPr lang="en-GB" sz="2000" b="1" noProof="0" dirty="0">
                <a:solidFill>
                  <a:srgbClr val="4D4639"/>
                </a:solidFill>
              </a:rPr>
              <a:t>Questions for you: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63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Did you use the social media cards in 2025?</a:t>
            </a:r>
          </a:p>
          <a:p>
            <a:pPr marL="800100" lvl="2" indent="-342900">
              <a:lnSpc>
                <a:spcPct val="114000"/>
              </a:lnSpc>
              <a:spcBef>
                <a:spcPts val="800"/>
              </a:spcBef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63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If so, how did you use them?</a:t>
            </a:r>
          </a:p>
          <a:p>
            <a:pPr marL="800100" lvl="2" indent="-342900">
              <a:lnSpc>
                <a:spcPct val="114000"/>
              </a:lnSpc>
              <a:spcBef>
                <a:spcPts val="800"/>
              </a:spcBef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D4639"/>
                </a:solidFill>
              </a:rPr>
              <a:t>What other channels have you used to promote the survey?</a:t>
            </a:r>
          </a:p>
          <a:p>
            <a:pPr marL="457200" lvl="2" indent="0">
              <a:lnSpc>
                <a:spcPct val="114000"/>
              </a:lnSpc>
              <a:spcBef>
                <a:spcPts val="800"/>
              </a:spcBef>
              <a:buClr>
                <a:srgbClr val="007B4E"/>
              </a:buClr>
              <a:buSzPct val="85000"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639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63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How can we support you in publicising the survey?</a:t>
            </a:r>
          </a:p>
          <a:p>
            <a:pPr marL="800100" lvl="2" indent="-342900">
              <a:lnSpc>
                <a:spcPct val="114000"/>
              </a:lnSpc>
              <a:spcBef>
                <a:spcPts val="800"/>
              </a:spcBef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D4639"/>
                </a:solidFill>
                <a:latin typeface="Arial" panose="020B0604020202020204"/>
                <a:cs typeface="Arial" panose="020B0604020202020204" pitchFamily="34" charset="0"/>
              </a:rPr>
              <a:t>Is there anyone else in your organisation we should contact / share the social media cards with?</a:t>
            </a:r>
          </a:p>
          <a:p>
            <a:pPr marL="800100" lvl="2" indent="-342900">
              <a:lnSpc>
                <a:spcPct val="114000"/>
              </a:lnSpc>
              <a:spcBef>
                <a:spcPts val="800"/>
              </a:spcBef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D4639"/>
                </a:solidFill>
              </a:rPr>
              <a:t>Other activities to specifically target your populations?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endParaRPr lang="en-GB" sz="1800" noProof="0" dirty="0">
              <a:solidFill>
                <a:srgbClr val="4D4639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457200" lvl="1" indent="0">
              <a:buClr>
                <a:srgbClr val="007B4E"/>
              </a:buClr>
              <a:buNone/>
            </a:pPr>
            <a:endParaRPr lang="en-GB" sz="2000" noProof="0" dirty="0">
              <a:solidFill>
                <a:srgbClr val="4D4639"/>
              </a:solidFill>
            </a:endParaRPr>
          </a:p>
          <a:p>
            <a:pPr>
              <a:buClr>
                <a:srgbClr val="007B4E"/>
              </a:buClr>
            </a:pPr>
            <a:endParaRPr lang="en-GB" sz="2400" noProof="0" dirty="0">
              <a:solidFill>
                <a:srgbClr val="4D4639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0CCB46-93B1-8CF9-F66E-8610E197A36F}"/>
              </a:ext>
            </a:extLst>
          </p:cNvPr>
          <p:cNvGrpSpPr/>
          <p:nvPr/>
        </p:nvGrpSpPr>
        <p:grpSpPr>
          <a:xfrm>
            <a:off x="5461792" y="1412286"/>
            <a:ext cx="1266825" cy="1101240"/>
            <a:chOff x="643223" y="1939827"/>
            <a:chExt cx="1266825" cy="11012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9BFADA-7DD6-0BE6-EED8-EAAA1A0CA959}"/>
                </a:ext>
              </a:extLst>
            </p:cNvPr>
            <p:cNvSpPr/>
            <p:nvPr/>
          </p:nvSpPr>
          <p:spPr>
            <a:xfrm>
              <a:off x="643223" y="1939827"/>
              <a:ext cx="1266825" cy="1101240"/>
            </a:xfrm>
            <a:prstGeom prst="rect">
              <a:avLst/>
            </a:prstGeom>
            <a:solidFill>
              <a:srgbClr val="10955C"/>
            </a:solidFill>
            <a:ln>
              <a:solidFill>
                <a:srgbClr val="109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7" name="Graphic 6" descr="Questions with solid fill">
              <a:extLst>
                <a:ext uri="{FF2B5EF4-FFF2-40B4-BE49-F238E27FC236}">
                  <a16:creationId xmlns:a16="http://schemas.microsoft.com/office/drawing/2014/main" id="{6D1A5D87-AF30-E9A7-42E7-CE86BDA88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1839" y="203324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217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9581E-BAF7-78F4-4A6B-34170EBC5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B18C-A319-74D9-D043-0CF73DB33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Publicising the survey: discussion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A357F2-FFF9-C25D-E461-BF44296D5098}"/>
              </a:ext>
            </a:extLst>
          </p:cNvPr>
          <p:cNvGrpSpPr/>
          <p:nvPr/>
        </p:nvGrpSpPr>
        <p:grpSpPr>
          <a:xfrm>
            <a:off x="5461792" y="1412286"/>
            <a:ext cx="1266825" cy="1101240"/>
            <a:chOff x="643223" y="1939827"/>
            <a:chExt cx="1266825" cy="11012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83235D-CA4E-71D1-3406-19CBCD3665D0}"/>
                </a:ext>
              </a:extLst>
            </p:cNvPr>
            <p:cNvSpPr/>
            <p:nvPr/>
          </p:nvSpPr>
          <p:spPr>
            <a:xfrm>
              <a:off x="643223" y="1939827"/>
              <a:ext cx="1266825" cy="1101240"/>
            </a:xfrm>
            <a:prstGeom prst="rect">
              <a:avLst/>
            </a:prstGeom>
            <a:solidFill>
              <a:srgbClr val="10955C"/>
            </a:solidFill>
            <a:ln>
              <a:solidFill>
                <a:srgbClr val="109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7" name="Graphic 6" descr="Questions with solid fill">
              <a:extLst>
                <a:ext uri="{FF2B5EF4-FFF2-40B4-BE49-F238E27FC236}">
                  <a16:creationId xmlns:a16="http://schemas.microsoft.com/office/drawing/2014/main" id="{86FF2997-95F2-0535-B273-33522B5AB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1839" y="2033247"/>
              <a:ext cx="914400" cy="914400"/>
            </a:xfrm>
            <a:prstGeom prst="rect">
              <a:avLst/>
            </a:prstGeom>
          </p:spPr>
        </p:pic>
      </p:grp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26F33C0-C71C-2AC4-5145-92C2C7192829}"/>
              </a:ext>
            </a:extLst>
          </p:cNvPr>
          <p:cNvSpPr txBox="1">
            <a:spLocks/>
          </p:cNvSpPr>
          <p:nvPr/>
        </p:nvSpPr>
        <p:spPr>
          <a:xfrm>
            <a:off x="1285306" y="2807619"/>
            <a:ext cx="10112187" cy="30737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B4E"/>
              </a:buClr>
              <a:buNone/>
            </a:pPr>
            <a:r>
              <a:rPr lang="en-GB" sz="2000" b="1" noProof="0" dirty="0">
                <a:solidFill>
                  <a:srgbClr val="4D4639"/>
                </a:solidFill>
              </a:rPr>
              <a:t>Questions for you: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D4639"/>
                </a:solidFill>
                <a:cs typeface="Arial" panose="020B0604020202020204" pitchFamily="34" charset="0"/>
              </a:rPr>
              <a:t>What do you think about the social media cards?</a:t>
            </a: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defRPr/>
            </a:pPr>
            <a:endParaRPr lang="en-GB" sz="1800" noProof="0" dirty="0">
              <a:solidFill>
                <a:srgbClr val="4D4639"/>
              </a:solidFill>
              <a:cs typeface="Arial" panose="020B0604020202020204" pitchFamily="34" charset="0"/>
            </a:endParaRP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D4639"/>
                </a:solidFill>
              </a:rPr>
              <a:t>What do you think about the proposed timeline for publishing and sharing the social media cards?</a:t>
            </a:r>
          </a:p>
          <a:p>
            <a:pPr marL="800100" lvl="2" indent="-342900">
              <a:lnSpc>
                <a:spcPct val="114000"/>
              </a:lnSpc>
              <a:spcBef>
                <a:spcPts val="800"/>
              </a:spcBef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dirty="0">
                <a:solidFill>
                  <a:srgbClr val="4D4639"/>
                </a:solidFill>
              </a:rPr>
              <a:t>Do you think it would be useful to re-post each social media card to increase exposure?</a:t>
            </a:r>
            <a:endParaRPr lang="en-GB" sz="2800" noProof="0" dirty="0">
              <a:solidFill>
                <a:srgbClr val="4D4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13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51CB1-D6C4-DE4F-069B-98F63C268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DEFE2-CE8E-57EE-116E-572DB828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Publicising the survey: discussion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0F59EC-576F-E208-E9C5-1E76B9455E07}"/>
              </a:ext>
            </a:extLst>
          </p:cNvPr>
          <p:cNvGrpSpPr/>
          <p:nvPr/>
        </p:nvGrpSpPr>
        <p:grpSpPr>
          <a:xfrm>
            <a:off x="5461792" y="1412286"/>
            <a:ext cx="1266825" cy="1101240"/>
            <a:chOff x="643223" y="1939827"/>
            <a:chExt cx="1266825" cy="11012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C3CCC5-98DD-E835-2522-CC42D71C0064}"/>
                </a:ext>
              </a:extLst>
            </p:cNvPr>
            <p:cNvSpPr/>
            <p:nvPr/>
          </p:nvSpPr>
          <p:spPr>
            <a:xfrm>
              <a:off x="643223" y="1939827"/>
              <a:ext cx="1266825" cy="1101240"/>
            </a:xfrm>
            <a:prstGeom prst="rect">
              <a:avLst/>
            </a:prstGeom>
            <a:solidFill>
              <a:srgbClr val="10955C"/>
            </a:solidFill>
            <a:ln>
              <a:solidFill>
                <a:srgbClr val="10955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7" name="Graphic 6" descr="Questions with solid fill">
              <a:extLst>
                <a:ext uri="{FF2B5EF4-FFF2-40B4-BE49-F238E27FC236}">
                  <a16:creationId xmlns:a16="http://schemas.microsoft.com/office/drawing/2014/main" id="{583FD0F2-133E-1A82-2C7C-C64623C06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1839" y="2033247"/>
              <a:ext cx="914400" cy="914400"/>
            </a:xfrm>
            <a:prstGeom prst="rect">
              <a:avLst/>
            </a:prstGeom>
          </p:spPr>
        </p:pic>
      </p:grp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E4D694B-7344-00F9-003F-EE9EBD851F09}"/>
              </a:ext>
            </a:extLst>
          </p:cNvPr>
          <p:cNvSpPr txBox="1">
            <a:spLocks/>
          </p:cNvSpPr>
          <p:nvPr/>
        </p:nvSpPr>
        <p:spPr>
          <a:xfrm>
            <a:off x="1285306" y="2807619"/>
            <a:ext cx="10112187" cy="30737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B4E"/>
              </a:buClr>
              <a:buNone/>
            </a:pPr>
            <a:r>
              <a:rPr lang="en-GB" sz="2000" b="1" noProof="0" dirty="0">
                <a:solidFill>
                  <a:srgbClr val="4D4639"/>
                </a:solidFill>
              </a:rPr>
              <a:t>Questions for you:</a:t>
            </a:r>
            <a:endParaRPr lang="en-GB" sz="1800" noProof="0" dirty="0">
              <a:solidFill>
                <a:srgbClr val="4D4639"/>
              </a:solidFill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sz="1800" noProof="0" dirty="0">
                <a:solidFill>
                  <a:srgbClr val="4D4639"/>
                </a:solidFill>
              </a:rPr>
              <a:t>Are there any other materials you would find useful? Any other formats?</a:t>
            </a:r>
          </a:p>
          <a:p>
            <a:pPr marL="0" marR="0" lvl="1" indent="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None/>
              <a:tabLst/>
              <a:defRPr/>
            </a:pPr>
            <a:endParaRPr lang="en-GB" sz="1800" noProof="0" dirty="0">
              <a:solidFill>
                <a:srgbClr val="4D4639"/>
              </a:solidFill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sz="1800" noProof="0" dirty="0">
                <a:solidFill>
                  <a:srgbClr val="4D4639"/>
                </a:solidFill>
              </a:rPr>
              <a:t>Is there anything we’re presenting that won’t work for this group? </a:t>
            </a:r>
          </a:p>
          <a:p>
            <a:pPr marL="0" marR="0" lvl="1" indent="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007B4E"/>
              </a:buClr>
              <a:buSzPct val="85000"/>
              <a:buNone/>
              <a:tabLst/>
              <a:defRPr/>
            </a:pPr>
            <a:endParaRPr lang="en-GB" sz="1800" noProof="0" dirty="0">
              <a:solidFill>
                <a:srgbClr val="4D4639"/>
              </a:solidFill>
            </a:endParaRPr>
          </a:p>
          <a:p>
            <a:pPr marL="342900" lvl="1" indent="-342900">
              <a:lnSpc>
                <a:spcPct val="114000"/>
              </a:lnSpc>
              <a:spcBef>
                <a:spcPts val="800"/>
              </a:spcBef>
              <a:buClr>
                <a:srgbClr val="007B4E"/>
              </a:buClr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D4639"/>
                </a:solidFill>
              </a:rPr>
              <a:t>Is there anything we could do differently?</a:t>
            </a:r>
          </a:p>
          <a:p>
            <a:pPr marL="457200" lvl="1" indent="0">
              <a:buClr>
                <a:srgbClr val="007B4E"/>
              </a:buClr>
              <a:buNone/>
            </a:pPr>
            <a:endParaRPr lang="en-GB" sz="2000" noProof="0" dirty="0">
              <a:solidFill>
                <a:srgbClr val="4D4639"/>
              </a:solidFill>
            </a:endParaRPr>
          </a:p>
          <a:p>
            <a:pPr>
              <a:buClr>
                <a:srgbClr val="007B4E"/>
              </a:buClr>
            </a:pPr>
            <a:endParaRPr lang="en-GB" sz="2400" noProof="0" dirty="0">
              <a:solidFill>
                <a:srgbClr val="4D4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9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EC1FF-335A-0A5E-D62E-0990CE572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2C24-22A2-3877-E2E7-B45C34C6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can you help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74865-9B7A-BE19-E3A9-44891CA7D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B4E"/>
              </a:buClr>
              <a:buSzPct val="100000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6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the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B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Press Release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6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your audience to raise awareness about the MAT26 survey.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B4E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D46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7B4E"/>
              </a:buClr>
              <a:buSzPct val="100000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6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the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B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 media cards </a:t>
            </a:r>
            <a:r>
              <a:rPr lang="en-GB" sz="2000" noProof="0" dirty="0">
                <a:solidFill>
                  <a:srgbClr val="4D46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and during fieldwork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A4A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lvl="1">
              <a:buClr>
                <a:srgbClr val="007B4E"/>
              </a:buClr>
              <a:defRPr/>
            </a:pPr>
            <a:r>
              <a:rPr lang="en-GB" noProof="0" dirty="0">
                <a:solidFill>
                  <a:srgbClr val="4D4D4D"/>
                </a:solidFill>
                <a:latin typeface="Arial" panose="020B0604020202020204"/>
                <a:cs typeface="+mn-cs"/>
              </a:rPr>
              <a:t> On your social media</a:t>
            </a:r>
          </a:p>
          <a:p>
            <a:pPr lvl="1">
              <a:buClr>
                <a:srgbClr val="007B4E"/>
              </a:buClr>
              <a:defRPr/>
            </a:pPr>
            <a:r>
              <a:rPr lang="en-GB" noProof="0" dirty="0">
                <a:solidFill>
                  <a:srgbClr val="4D4D4D"/>
                </a:solidFill>
                <a:latin typeface="Arial" panose="020B0604020202020204"/>
                <a:cs typeface="+mn-cs"/>
              </a:rPr>
              <a:t>With your comms team, who can pin and re-share</a:t>
            </a:r>
          </a:p>
          <a:p>
            <a:pPr lvl="1">
              <a:buClr>
                <a:srgbClr val="007B4E"/>
              </a:buClr>
              <a:defRPr/>
            </a:pPr>
            <a:r>
              <a:rPr lang="en-GB" noProof="0" dirty="0">
                <a:solidFill>
                  <a:srgbClr val="4D4D4D"/>
                </a:solidFill>
                <a:latin typeface="Arial" panose="020B0604020202020204"/>
                <a:cs typeface="+mn-cs"/>
              </a:rPr>
              <a:t>In your correspondence (e.g. via emails)</a:t>
            </a:r>
          </a:p>
          <a:p>
            <a:pPr lvl="1">
              <a:buClr>
                <a:srgbClr val="007B4E"/>
              </a:buClr>
              <a:defRPr/>
            </a:pPr>
            <a:r>
              <a:rPr lang="en-GB" noProof="0" dirty="0">
                <a:solidFill>
                  <a:srgbClr val="4D4D4D"/>
                </a:solidFill>
                <a:latin typeface="Arial" panose="020B0604020202020204"/>
                <a:cs typeface="+mn-cs"/>
              </a:rPr>
              <a:t>On waiting room TV screens</a:t>
            </a:r>
          </a:p>
          <a:p>
            <a:pPr lvl="1">
              <a:buClr>
                <a:srgbClr val="007B4E"/>
              </a:buClr>
              <a:defRPr/>
            </a:pPr>
            <a:endParaRPr lang="en-GB" noProof="0" dirty="0">
              <a:solidFill>
                <a:srgbClr val="4D4D4D"/>
              </a:solidFill>
              <a:latin typeface="Arial" panose="020B0604020202020204"/>
              <a:cs typeface="+mn-cs"/>
            </a:endParaRPr>
          </a:p>
          <a:p>
            <a:pPr marL="0" lvl="1" indent="0">
              <a:buClr>
                <a:srgbClr val="007B4E"/>
              </a:buClr>
              <a:buNone/>
              <a:defRPr/>
            </a:pPr>
            <a:r>
              <a:rPr lang="en-GB" sz="2000" noProof="0" dirty="0">
                <a:solidFill>
                  <a:srgbClr val="4D4639"/>
                </a:solidFill>
                <a:cs typeface="+mn-cs"/>
              </a:rPr>
              <a:t>Involve MNVPs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B4E"/>
              </a:buClr>
              <a:buSzPct val="100000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D46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B4E"/>
              </a:buClr>
              <a:buSzPct val="100000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6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Promote the survey to your audience, including the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B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 banners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6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your correspondence.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B4E"/>
              </a:buClr>
              <a:buSzPct val="100000"/>
              <a:tabLst/>
              <a:defRPr/>
            </a:pPr>
            <a:endParaRPr lang="en-GB" sz="2000" noProof="0" dirty="0">
              <a:solidFill>
                <a:srgbClr val="4D46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B4E"/>
              </a:buClr>
              <a:buSzPct val="100000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D46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31898B-C0A6-F16E-ACDD-7F8D228BF1A3}"/>
              </a:ext>
            </a:extLst>
          </p:cNvPr>
          <p:cNvSpPr/>
          <p:nvPr/>
        </p:nvSpPr>
        <p:spPr>
          <a:xfrm>
            <a:off x="7969301" y="2362679"/>
            <a:ext cx="2597099" cy="2150063"/>
          </a:xfrm>
          <a:prstGeom prst="rect">
            <a:avLst/>
          </a:prstGeom>
          <a:solidFill>
            <a:srgbClr val="0B633E"/>
          </a:solidFill>
          <a:ln>
            <a:solidFill>
              <a:srgbClr val="0B63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6" name="Graphic 5" descr="Influencer with solid fill">
            <a:extLst>
              <a:ext uri="{FF2B5EF4-FFF2-40B4-BE49-F238E27FC236}">
                <a16:creationId xmlns:a16="http://schemas.microsoft.com/office/drawing/2014/main" id="{BA519636-7CF9-968B-D60C-F68AAFD35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1529" y="2362679"/>
            <a:ext cx="2132641" cy="213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27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B811C-BBAF-4C52-E6AA-611EE3D3C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0DB1-F91D-CED8-3923-3FA771CB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Timeline of activities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47A407A-DAF7-7ADD-C563-7D24818D0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43340"/>
              </p:ext>
            </p:extLst>
          </p:nvPr>
        </p:nvGraphicFramePr>
        <p:xfrm>
          <a:off x="2109174" y="973560"/>
          <a:ext cx="8292966" cy="5394960"/>
        </p:xfrm>
        <a:graphic>
          <a:graphicData uri="http://schemas.openxmlformats.org/drawingml/2006/table">
            <a:tbl>
              <a:tblPr firstRow="1" bandRow="1"/>
              <a:tblGrid>
                <a:gridCol w="4857226">
                  <a:extLst>
                    <a:ext uri="{9D8B030D-6E8A-4147-A177-3AD203B41FA5}">
                      <a16:colId xmlns:a16="http://schemas.microsoft.com/office/drawing/2014/main" val="2671724194"/>
                    </a:ext>
                  </a:extLst>
                </a:gridCol>
                <a:gridCol w="3435740">
                  <a:extLst>
                    <a:ext uri="{9D8B030D-6E8A-4147-A177-3AD203B41FA5}">
                      <a16:colId xmlns:a16="http://schemas.microsoft.com/office/drawing/2014/main" val="140995503"/>
                    </a:ext>
                  </a:extLst>
                </a:gridCol>
              </a:tblGrid>
              <a:tr h="330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4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689868"/>
                  </a:ext>
                </a:extLst>
              </a:tr>
              <a:tr h="330368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Service user interviews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2025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34720"/>
                  </a:ext>
                </a:extLst>
              </a:tr>
              <a:tr h="330368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Confirm who your contractor 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2025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8145"/>
                  </a:ext>
                </a:extLst>
              </a:tr>
              <a:tr h="330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 Press Release template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2025 - February 2026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059927"/>
                  </a:ext>
                </a:extLst>
              </a:tr>
              <a:tr h="330368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Section 251 approval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445216"/>
                  </a:ext>
                </a:extLst>
              </a:tr>
              <a:tr h="330368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Display dissent posters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– February 2026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947725"/>
                  </a:ext>
                </a:extLst>
              </a:tr>
              <a:tr h="330368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Share 16-17 year olds leaflet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– February 2026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18032"/>
                  </a:ext>
                </a:extLst>
              </a:tr>
              <a:tr h="330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 Social media card 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2025 – February 2026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735545"/>
                  </a:ext>
                </a:extLst>
              </a:tr>
              <a:tr h="330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Website banner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– July 2026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443648"/>
                  </a:ext>
                </a:extLst>
              </a:tr>
              <a:tr h="330368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2</a:t>
                      </a:r>
                      <a:r>
                        <a:rPr lang="en-GB" sz="1600" b="1" baseline="30000" noProof="0" dirty="0"/>
                        <a:t>nd</a:t>
                      </a:r>
                      <a:r>
                        <a:rPr lang="en-GB" sz="1600" b="1" noProof="0" dirty="0"/>
                        <a:t> Trust webinar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2026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60690"/>
                  </a:ext>
                </a:extLst>
              </a:tr>
              <a:tr h="330368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Trusts to draw samples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875384"/>
                  </a:ext>
                </a:extLst>
              </a:tr>
              <a:tr h="330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 social media cards 2 &amp; 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– July 2026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5805"/>
                  </a:ext>
                </a:extLst>
              </a:tr>
              <a:tr h="330368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Fieldwork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– July 2026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40569"/>
                  </a:ext>
                </a:extLst>
              </a:tr>
              <a:tr h="330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 social media card 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b="1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2026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100850"/>
                  </a:ext>
                </a:extLst>
              </a:tr>
              <a:tr h="330368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Analysis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– Autumn 2026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688287"/>
                  </a:ext>
                </a:extLst>
              </a:tr>
              <a:tr h="330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/>
                        <a:t>Publication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Autumn 2026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531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860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62E5C-17F5-37A7-C222-BF668950E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A53B-9892-394A-92F3-E5FD09A2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21146-12D0-F24D-0127-3912CDE11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077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16831-A090-929F-D79C-7E8B451F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Overview of the Maternity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7167A-669C-4A78-5CD3-82B96909F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4961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DE0A0-3ADC-F99D-D9A0-90DD7FFF7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61F48-0DCE-3477-74BC-A7DC9102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Thank you for your time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3665809-3BCD-E618-A7DA-B9D236AB0560}"/>
              </a:ext>
            </a:extLst>
          </p:cNvPr>
          <p:cNvSpPr txBox="1">
            <a:spLocks/>
          </p:cNvSpPr>
          <p:nvPr/>
        </p:nvSpPr>
        <p:spPr>
          <a:xfrm>
            <a:off x="669925" y="1438443"/>
            <a:ext cx="5305051" cy="6650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4A4A4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rgbClr val="007B4E"/>
              </a:buClr>
              <a:buSzPct val="85000"/>
              <a:buFont typeface="Wingdings" panose="05000000000000000000" pitchFamily="2" charset="2"/>
              <a:buNone/>
              <a:defRPr lang="en-GB"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rgbClr val="007B4E"/>
              </a:buClr>
              <a:buSzPct val="85000"/>
              <a:buFont typeface="Wingdings" panose="05000000000000000000" pitchFamily="2" charset="2"/>
              <a:buNone/>
              <a:defRPr lang="en-GB" sz="1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rgbClr val="007B4E"/>
              </a:buClr>
              <a:buSzPct val="85000"/>
              <a:buFont typeface="Wingdings" panose="05000000000000000000" pitchFamily="2" charset="2"/>
              <a:buNone/>
              <a:defRPr lang="en-GB" sz="1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rgbClr val="007B4E"/>
              </a:buClr>
              <a:buSzPct val="85000"/>
              <a:buFont typeface="Wingdings" panose="05000000000000000000" pitchFamily="2" charset="2"/>
              <a:buNone/>
              <a:defRPr lang="en-GB" sz="1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D46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any further thoughts or any queries, please contact us at: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noProof="0" dirty="0">
                <a:solidFill>
                  <a:srgbClr val="007B4E"/>
                </a:solidFill>
                <a:hlinkClick r:id="rId2"/>
              </a:rPr>
              <a:t>maternity@surveycoordination.com</a:t>
            </a:r>
            <a:r>
              <a:rPr lang="en-GB" noProof="0" dirty="0">
                <a:solidFill>
                  <a:srgbClr val="007B4E"/>
                </a:solidFill>
              </a:rPr>
              <a:t> </a:t>
            </a:r>
            <a:r>
              <a:rPr lang="en-GB" noProof="0" dirty="0"/>
              <a:t> 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noProof="0" dirty="0">
                <a:solidFill>
                  <a:srgbClr val="4D4639"/>
                </a:solidFill>
              </a:rPr>
              <a:t>01865 208127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GB" noProof="0" dirty="0">
              <a:solidFill>
                <a:srgbClr val="4D4639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noProof="0" dirty="0">
                <a:solidFill>
                  <a:srgbClr val="4D4639"/>
                </a:solidFill>
              </a:rPr>
              <a:t>Maternity survey website: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noProof="0" dirty="0">
                <a:solidFill>
                  <a:srgbClr val="4D4639"/>
                </a:solidFill>
                <a:hlinkClick r:id="rId3"/>
              </a:rPr>
              <a:t>https://nhssurveys.org/surveys/survey/04-maternity/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9393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35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DD941-2594-D018-ACE9-F6BFA6628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6000E4-3349-4A3F-DAB9-2140EC4AA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1271246"/>
            <a:ext cx="11156053" cy="1862572"/>
          </a:xfrm>
        </p:spPr>
        <p:txBody>
          <a:bodyPr/>
          <a:lstStyle/>
          <a:p>
            <a:r>
              <a:rPr lang="en-GB" noProof="0" dirty="0"/>
              <a:t>One of the five experience surveys of the NHS Patient Survey Programme (NPSP) </a:t>
            </a:r>
          </a:p>
          <a:p>
            <a:r>
              <a:rPr lang="en-GB" noProof="0" dirty="0"/>
              <a:t>Conducted almost every year since 2007: 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8A2700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noProof="0" dirty="0"/>
              <a:t>Receives responses from thousands of maternity service users each year</a:t>
            </a:r>
          </a:p>
          <a:p>
            <a:pPr marL="3429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8A2700"/>
              </a:buClr>
              <a:buSzPct val="85000"/>
              <a:buFont typeface="Wingdings" panose="05000000000000000000" pitchFamily="2" charset="2"/>
              <a:buChar char="¡"/>
              <a:tabLst/>
              <a:defRPr/>
            </a:pPr>
            <a:r>
              <a:rPr lang="en-GB" noProof="0" dirty="0"/>
              <a:t>Looks at the experiences of maternity service users across the maternity pathway</a:t>
            </a:r>
          </a:p>
          <a:p>
            <a:pPr lvl="1">
              <a:buClr>
                <a:srgbClr val="8A2700"/>
              </a:buClr>
              <a:defRPr/>
            </a:pPr>
            <a:r>
              <a:rPr lang="en-GB" noProof="0" dirty="0"/>
              <a:t>Results are crucial to monitoring performance and improving the quality and safety of maternity care across NHS trusts</a:t>
            </a:r>
          </a:p>
          <a:p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7ED7B5-52EB-73AE-CC43-9E95048D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Overview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9FC93B-ED8C-C9B8-3D1B-D19BDD358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4747811"/>
              </p:ext>
            </p:extLst>
          </p:nvPr>
        </p:nvGraphicFramePr>
        <p:xfrm>
          <a:off x="1819560" y="3133818"/>
          <a:ext cx="8550599" cy="349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15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5923B-37AF-5C5F-690F-2BD58A90F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625CAE-9D6C-4C19-9B02-527C9A258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Maternity Survey: performance monitoring and evaluation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592293-C0B0-B733-44BC-BC49D843A1F9}"/>
              </a:ext>
            </a:extLst>
          </p:cNvPr>
          <p:cNvSpPr txBox="1">
            <a:spLocks/>
          </p:cNvSpPr>
          <p:nvPr/>
        </p:nvSpPr>
        <p:spPr>
          <a:xfrm>
            <a:off x="517525" y="1148218"/>
            <a:ext cx="4212343" cy="50169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accent3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40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accent3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260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accent3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32000" indent="-3429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accent3"/>
              </a:buClr>
              <a:buSzPct val="85000"/>
              <a:buFont typeface="Wingdings" panose="05000000000000000000" pitchFamily="2" charset="2"/>
              <a:buChar char="¡"/>
              <a:defRPr lang="en-GB" sz="1800" b="0" kern="1200">
                <a:solidFill>
                  <a:srgbClr val="4A4A49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7B4E"/>
              </a:buClr>
              <a:buSzPct val="100000"/>
            </a:pPr>
            <a:r>
              <a:rPr lang="en-GB" sz="2000" b="1" noProof="0" dirty="0"/>
              <a:t>Trust level data analysis and reporting</a:t>
            </a:r>
          </a:p>
          <a:p>
            <a:pPr>
              <a:lnSpc>
                <a:spcPct val="100000"/>
              </a:lnSpc>
              <a:buClr>
                <a:srgbClr val="007B4E"/>
              </a:buClr>
              <a:buSzPct val="100000"/>
            </a:pPr>
            <a:r>
              <a:rPr lang="en-GB" noProof="0" dirty="0"/>
              <a:t>Used by individual NHS trusts and Integrated Care Systems (ICS) to:</a:t>
            </a:r>
          </a:p>
          <a:p>
            <a:pPr lvl="1">
              <a:buClr>
                <a:srgbClr val="8A2700"/>
              </a:buClr>
              <a:defRPr/>
            </a:pPr>
            <a:r>
              <a:rPr lang="en-GB" noProof="0" dirty="0"/>
              <a:t>Incorporate service user experience into decision-making</a:t>
            </a:r>
          </a:p>
          <a:p>
            <a:pPr lvl="1">
              <a:buClr>
                <a:srgbClr val="8A2700"/>
              </a:buClr>
              <a:defRPr/>
            </a:pPr>
            <a:r>
              <a:rPr lang="en-GB" noProof="0" dirty="0"/>
              <a:t>Identify areas they are performing well and areas for improvement  </a:t>
            </a:r>
          </a:p>
          <a:p>
            <a:pPr lvl="1">
              <a:buClr>
                <a:srgbClr val="8A2700"/>
              </a:buClr>
              <a:defRPr/>
            </a:pPr>
            <a:r>
              <a:rPr lang="en-GB" noProof="0" dirty="0"/>
              <a:t>Monitor progress over time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Clr>
                <a:srgbClr val="007B4E"/>
              </a:buClr>
              <a:buSzPct val="100000"/>
              <a:buNone/>
              <a:defRPr/>
            </a:pPr>
            <a:r>
              <a:rPr lang="en-GB" noProof="0" dirty="0">
                <a:solidFill>
                  <a:schemeClr val="tx1"/>
                </a:solidFill>
                <a:cs typeface="+mn-cs"/>
              </a:rPr>
              <a:t>Used by the Maternity and Neonatal Voices Partnerships (MNVPs) who work with trusts and Integrated Care Boards (ICBs) to support action planning for service improvement</a:t>
            </a:r>
            <a:endParaRPr lang="en-GB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E0828D-5AA7-F854-5350-201C9F7B9DA4}"/>
              </a:ext>
            </a:extLst>
          </p:cNvPr>
          <p:cNvCxnSpPr>
            <a:cxnSpLocks/>
          </p:cNvCxnSpPr>
          <p:nvPr/>
        </p:nvCxnSpPr>
        <p:spPr>
          <a:xfrm>
            <a:off x="4823795" y="1100411"/>
            <a:ext cx="0" cy="5174686"/>
          </a:xfrm>
          <a:prstGeom prst="line">
            <a:avLst/>
          </a:prstGeom>
          <a:ln w="38100">
            <a:solidFill>
              <a:srgbClr val="8A27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550647-804B-47CB-0071-DC1B20793806}"/>
              </a:ext>
            </a:extLst>
          </p:cNvPr>
          <p:cNvSpPr txBox="1">
            <a:spLocks/>
          </p:cNvSpPr>
          <p:nvPr/>
        </p:nvSpPr>
        <p:spPr>
          <a:xfrm>
            <a:off x="5018010" y="1145450"/>
            <a:ext cx="7004725" cy="385564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Pct val="75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6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36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2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7B4E"/>
              </a:buClr>
              <a:buSzPct val="100000"/>
              <a:buNone/>
            </a:pPr>
            <a:r>
              <a:rPr lang="en-GB" sz="2000" b="1" noProof="0" dirty="0"/>
              <a:t>The Care Quality Commission (CQC) uses the results to assess NHS performance and for use within inspections</a:t>
            </a:r>
          </a:p>
          <a:p>
            <a:pPr marL="0" indent="0">
              <a:lnSpc>
                <a:spcPct val="100000"/>
              </a:lnSpc>
              <a:buClr>
                <a:srgbClr val="007B4E"/>
              </a:buClr>
              <a:buSzPct val="100000"/>
              <a:buNone/>
            </a:pPr>
            <a:r>
              <a:rPr lang="en-GB" sz="1800" noProof="0" dirty="0"/>
              <a:t>This includes highlighting where there are safety concerns or examples of good care:</a:t>
            </a:r>
          </a:p>
        </p:txBody>
      </p:sp>
      <p:pic>
        <p:nvPicPr>
          <p:cNvPr id="9" name="Graphic 8" descr="Magnifying glass with solid fill">
            <a:extLst>
              <a:ext uri="{FF2B5EF4-FFF2-40B4-BE49-F238E27FC236}">
                <a16:creationId xmlns:a16="http://schemas.microsoft.com/office/drawing/2014/main" id="{86E1F571-C7E9-B4BB-9D92-14CF43C74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7400" y="5360697"/>
            <a:ext cx="914400" cy="914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8CF519-19D9-360E-1BBC-B866FC6E67EF}"/>
              </a:ext>
            </a:extLst>
          </p:cNvPr>
          <p:cNvSpPr txBox="1">
            <a:spLocks/>
          </p:cNvSpPr>
          <p:nvPr/>
        </p:nvSpPr>
        <p:spPr>
          <a:xfrm>
            <a:off x="5066263" y="4571446"/>
            <a:ext cx="3478635" cy="1369631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Pct val="75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6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36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2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14000"/>
              </a:lnSpc>
              <a:spcBef>
                <a:spcPts val="800"/>
              </a:spcBef>
              <a:buClr>
                <a:srgbClr val="8A2700"/>
              </a:buClr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A4A49"/>
                </a:solidFill>
                <a:latin typeface="+mn-lt"/>
              </a:rPr>
              <a:t>The State of Health Care and Adult Social Care in England 2023/24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655803-B061-69A4-99EC-ACB7A4F763B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9357"/>
          <a:stretch>
            <a:fillRect/>
          </a:stretch>
        </p:blipFill>
        <p:spPr>
          <a:xfrm>
            <a:off x="7905657" y="5336319"/>
            <a:ext cx="3245274" cy="7168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EA4EE-AE62-A54D-9F58-FED8562C949F}"/>
              </a:ext>
            </a:extLst>
          </p:cNvPr>
          <p:cNvSpPr txBox="1">
            <a:spLocks/>
          </p:cNvSpPr>
          <p:nvPr/>
        </p:nvSpPr>
        <p:spPr>
          <a:xfrm>
            <a:off x="5034777" y="3218402"/>
            <a:ext cx="3056675" cy="1501788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Pct val="75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6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36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2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14000"/>
              </a:lnSpc>
              <a:spcBef>
                <a:spcPts val="800"/>
              </a:spcBef>
              <a:buClr>
                <a:srgbClr val="8A2700"/>
              </a:buClr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A4A49"/>
                </a:solidFill>
                <a:latin typeface="+mn-lt"/>
              </a:rPr>
              <a:t>CQC Maternity Inspection Programme &amp; Maternity improvement resource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A8F56E-0758-65BD-D0A5-34E17A2A8049}"/>
              </a:ext>
            </a:extLst>
          </p:cNvPr>
          <p:cNvSpPr txBox="1">
            <a:spLocks/>
          </p:cNvSpPr>
          <p:nvPr/>
        </p:nvSpPr>
        <p:spPr>
          <a:xfrm>
            <a:off x="5034777" y="2519070"/>
            <a:ext cx="3250890" cy="813791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ACD"/>
              </a:buClr>
              <a:buSzPct val="75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marR="0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6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36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92400" marR="0" indent="-34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ACD"/>
              </a:buClr>
              <a:buSzPct val="70000"/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14000"/>
              </a:lnSpc>
              <a:spcBef>
                <a:spcPts val="800"/>
              </a:spcBef>
              <a:buClr>
                <a:srgbClr val="8A2700"/>
              </a:buClr>
              <a:buSzPct val="85000"/>
              <a:buFont typeface="Wingdings" panose="05000000000000000000" pitchFamily="2" charset="2"/>
              <a:buChar char="¡"/>
              <a:defRPr/>
            </a:pPr>
            <a:r>
              <a:rPr lang="en-GB" sz="1800" noProof="0" dirty="0">
                <a:solidFill>
                  <a:srgbClr val="4A4A49"/>
                </a:solidFill>
                <a:latin typeface="+mn-lt"/>
              </a:rPr>
              <a:t>CQC’s Single Assessment Framework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E1CDC2-BBF4-819A-E71B-5F333958B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9193" y="2519070"/>
            <a:ext cx="2518689" cy="69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6A5E4E-2F7F-3B8E-FF35-905E72E36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3816" y="3485197"/>
            <a:ext cx="3250890" cy="7940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F1933F-5BA3-33AE-2862-FC564EF956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8233" y="4340100"/>
            <a:ext cx="2701193" cy="6457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01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EA534-43F4-D34A-70FA-D2E787E03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BA7C83-C4E5-1742-578B-044B6251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Maternity Survey: performance monitoring and evaluation </a:t>
            </a:r>
          </a:p>
        </p:txBody>
      </p:sp>
      <p:pic>
        <p:nvPicPr>
          <p:cNvPr id="9" name="Graphic 8" descr="Magnifying glass with solid fill">
            <a:extLst>
              <a:ext uri="{FF2B5EF4-FFF2-40B4-BE49-F238E27FC236}">
                <a16:creationId xmlns:a16="http://schemas.microsoft.com/office/drawing/2014/main" id="{6553FE9A-0B03-C767-AB16-725E47B1A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7400" y="5360697"/>
            <a:ext cx="914400" cy="9144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DBEF49-4FC7-9690-141E-EFEED801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1271245"/>
            <a:ext cx="11156053" cy="4575255"/>
          </a:xfrm>
        </p:spPr>
        <p:txBody>
          <a:bodyPr/>
          <a:lstStyle/>
          <a:p>
            <a:pPr lvl="0"/>
            <a:r>
              <a:rPr lang="en-GB" noProof="0" dirty="0"/>
              <a:t>Results can also be used by trusts to: </a:t>
            </a:r>
          </a:p>
          <a:p>
            <a:endParaRPr lang="en-GB" noProof="0" dirty="0"/>
          </a:p>
        </p:txBody>
      </p:sp>
      <p:grpSp>
        <p:nvGrpSpPr>
          <p:cNvPr id="5" name="Google Shape;644;p26">
            <a:extLst>
              <a:ext uri="{FF2B5EF4-FFF2-40B4-BE49-F238E27FC236}">
                <a16:creationId xmlns:a16="http://schemas.microsoft.com/office/drawing/2014/main" id="{1E23C413-8E91-5D05-C78E-414290A85FA5}"/>
              </a:ext>
            </a:extLst>
          </p:cNvPr>
          <p:cNvGrpSpPr/>
          <p:nvPr/>
        </p:nvGrpSpPr>
        <p:grpSpPr>
          <a:xfrm>
            <a:off x="6306189" y="2841753"/>
            <a:ext cx="5272653" cy="1509600"/>
            <a:chOff x="4479236" y="1456488"/>
            <a:chExt cx="3954489" cy="1132200"/>
          </a:xfrm>
        </p:grpSpPr>
        <p:sp>
          <p:nvSpPr>
            <p:cNvPr id="6" name="Google Shape;645;p26">
              <a:extLst>
                <a:ext uri="{FF2B5EF4-FFF2-40B4-BE49-F238E27FC236}">
                  <a16:creationId xmlns:a16="http://schemas.microsoft.com/office/drawing/2014/main" id="{1C042728-147F-0545-9446-2CC7B06AA38B}"/>
                </a:ext>
              </a:extLst>
            </p:cNvPr>
            <p:cNvSpPr/>
            <p:nvPr/>
          </p:nvSpPr>
          <p:spPr>
            <a:xfrm>
              <a:off x="5384225" y="1531938"/>
              <a:ext cx="3049500" cy="981300"/>
            </a:xfrm>
            <a:prstGeom prst="homePlate">
              <a:avLst>
                <a:gd name="adj" fmla="val 29403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GB" sz="2400" noProof="0" dirty="0">
                <a:latin typeface="+mj-lt"/>
              </a:endParaRPr>
            </a:p>
          </p:txBody>
        </p:sp>
        <p:sp>
          <p:nvSpPr>
            <p:cNvPr id="7" name="Google Shape;646;p26">
              <a:extLst>
                <a:ext uri="{FF2B5EF4-FFF2-40B4-BE49-F238E27FC236}">
                  <a16:creationId xmlns:a16="http://schemas.microsoft.com/office/drawing/2014/main" id="{DE14F833-0A7F-B86F-D169-481110BA99CC}"/>
                </a:ext>
              </a:extLst>
            </p:cNvPr>
            <p:cNvSpPr/>
            <p:nvPr/>
          </p:nvSpPr>
          <p:spPr>
            <a:xfrm>
              <a:off x="4479236" y="1456488"/>
              <a:ext cx="1307100" cy="1132200"/>
            </a:xfrm>
            <a:prstGeom prst="hexagon">
              <a:avLst>
                <a:gd name="adj" fmla="val 28729"/>
                <a:gd name="vf" fmla="val 115470"/>
              </a:avLst>
            </a:prstGeom>
            <a:solidFill>
              <a:schemeClr val="accent3">
                <a:alpha val="584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GB" sz="2400" noProof="0" dirty="0">
                <a:latin typeface="+mj-lt"/>
              </a:endParaRPr>
            </a:p>
          </p:txBody>
        </p:sp>
        <p:sp>
          <p:nvSpPr>
            <p:cNvPr id="8" name="Google Shape;647;p26">
              <a:extLst>
                <a:ext uri="{FF2B5EF4-FFF2-40B4-BE49-F238E27FC236}">
                  <a16:creationId xmlns:a16="http://schemas.microsoft.com/office/drawing/2014/main" id="{786D3CF7-1786-6AE8-0DA1-1B26BC696F52}"/>
                </a:ext>
              </a:extLst>
            </p:cNvPr>
            <p:cNvSpPr/>
            <p:nvPr/>
          </p:nvSpPr>
          <p:spPr>
            <a:xfrm>
              <a:off x="4652336" y="1618808"/>
              <a:ext cx="960900" cy="832200"/>
            </a:xfrm>
            <a:prstGeom prst="hexagon">
              <a:avLst>
                <a:gd name="adj" fmla="val 28729"/>
                <a:gd name="vf" fmla="val 11547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GB" sz="2400" noProof="0" dirty="0">
                <a:latin typeface="+mj-lt"/>
              </a:endParaRPr>
            </a:p>
          </p:txBody>
        </p:sp>
        <p:sp>
          <p:nvSpPr>
            <p:cNvPr id="10" name="Google Shape;648;p26">
              <a:extLst>
                <a:ext uri="{FF2B5EF4-FFF2-40B4-BE49-F238E27FC236}">
                  <a16:creationId xmlns:a16="http://schemas.microsoft.com/office/drawing/2014/main" id="{05A06957-E524-0EB8-B54A-A23C3F8A5714}"/>
                </a:ext>
              </a:extLst>
            </p:cNvPr>
            <p:cNvSpPr txBox="1"/>
            <p:nvPr/>
          </p:nvSpPr>
          <p:spPr>
            <a:xfrm>
              <a:off x="6048144" y="1860246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GB" noProof="0" dirty="0"/>
                <a:t>Share trust level results with the board.</a:t>
              </a:r>
              <a:endParaRPr lang="en-GB" sz="1600" noProof="0" dirty="0"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649;p26">
              <a:extLst>
                <a:ext uri="{FF2B5EF4-FFF2-40B4-BE49-F238E27FC236}">
                  <a16:creationId xmlns:a16="http://schemas.microsoft.com/office/drawing/2014/main" id="{267613EF-9578-D8C6-4AB0-AC51D3A397EB}"/>
                </a:ext>
              </a:extLst>
            </p:cNvPr>
            <p:cNvSpPr txBox="1"/>
            <p:nvPr/>
          </p:nvSpPr>
          <p:spPr>
            <a:xfrm>
              <a:off x="6050775" y="1594825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GB" sz="2267" noProof="0" dirty="0">
                  <a:solidFill>
                    <a:schemeClr val="accent3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Share results</a:t>
              </a:r>
            </a:p>
          </p:txBody>
        </p:sp>
      </p:grpSp>
      <p:grpSp>
        <p:nvGrpSpPr>
          <p:cNvPr id="18" name="Google Shape;656;p26">
            <a:extLst>
              <a:ext uri="{FF2B5EF4-FFF2-40B4-BE49-F238E27FC236}">
                <a16:creationId xmlns:a16="http://schemas.microsoft.com/office/drawing/2014/main" id="{259B335A-04C0-9D61-8472-97B208553366}"/>
              </a:ext>
            </a:extLst>
          </p:cNvPr>
          <p:cNvGrpSpPr/>
          <p:nvPr/>
        </p:nvGrpSpPr>
        <p:grpSpPr>
          <a:xfrm>
            <a:off x="947032" y="1941968"/>
            <a:ext cx="4938568" cy="1509600"/>
            <a:chOff x="710274" y="1456476"/>
            <a:chExt cx="3703926" cy="1132200"/>
          </a:xfrm>
        </p:grpSpPr>
        <p:sp>
          <p:nvSpPr>
            <p:cNvPr id="19" name="Google Shape;657;p26">
              <a:extLst>
                <a:ext uri="{FF2B5EF4-FFF2-40B4-BE49-F238E27FC236}">
                  <a16:creationId xmlns:a16="http://schemas.microsoft.com/office/drawing/2014/main" id="{930E5829-03FC-7BAE-40B5-244E49CB0175}"/>
                </a:ext>
              </a:extLst>
            </p:cNvPr>
            <p:cNvSpPr/>
            <p:nvPr/>
          </p:nvSpPr>
          <p:spPr>
            <a:xfrm>
              <a:off x="1364700" y="1531938"/>
              <a:ext cx="3049500" cy="981300"/>
            </a:xfrm>
            <a:prstGeom prst="homePlate">
              <a:avLst>
                <a:gd name="adj" fmla="val 2940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GB" sz="2400" noProof="0" dirty="0">
                <a:latin typeface="+mj-lt"/>
              </a:endParaRPr>
            </a:p>
          </p:txBody>
        </p:sp>
        <p:sp>
          <p:nvSpPr>
            <p:cNvPr id="20" name="Google Shape;658;p26">
              <a:extLst>
                <a:ext uri="{FF2B5EF4-FFF2-40B4-BE49-F238E27FC236}">
                  <a16:creationId xmlns:a16="http://schemas.microsoft.com/office/drawing/2014/main" id="{D053E73E-B24E-E2F0-D84E-4D8B71E6AA53}"/>
                </a:ext>
              </a:extLst>
            </p:cNvPr>
            <p:cNvSpPr/>
            <p:nvPr/>
          </p:nvSpPr>
          <p:spPr>
            <a:xfrm>
              <a:off x="710274" y="1456476"/>
              <a:ext cx="1307100" cy="1132200"/>
            </a:xfrm>
            <a:prstGeom prst="hexagon">
              <a:avLst>
                <a:gd name="adj" fmla="val 28729"/>
                <a:gd name="vf" fmla="val 115470"/>
              </a:avLst>
            </a:prstGeom>
            <a:solidFill>
              <a:schemeClr val="accent1">
                <a:alpha val="586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GB" sz="2400" noProof="0" dirty="0">
                <a:latin typeface="+mj-lt"/>
              </a:endParaRPr>
            </a:p>
          </p:txBody>
        </p:sp>
        <p:sp>
          <p:nvSpPr>
            <p:cNvPr id="21" name="Google Shape;659;p26">
              <a:extLst>
                <a:ext uri="{FF2B5EF4-FFF2-40B4-BE49-F238E27FC236}">
                  <a16:creationId xmlns:a16="http://schemas.microsoft.com/office/drawing/2014/main" id="{E3493C57-350B-5BA4-2555-C3C0C99D28C8}"/>
                </a:ext>
              </a:extLst>
            </p:cNvPr>
            <p:cNvSpPr/>
            <p:nvPr/>
          </p:nvSpPr>
          <p:spPr>
            <a:xfrm>
              <a:off x="883425" y="1606475"/>
              <a:ext cx="960900" cy="832200"/>
            </a:xfrm>
            <a:prstGeom prst="hexagon">
              <a:avLst>
                <a:gd name="adj" fmla="val 28729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GB" sz="2400" noProof="0" dirty="0">
                <a:latin typeface="+mj-lt"/>
              </a:endParaRPr>
            </a:p>
          </p:txBody>
        </p:sp>
        <p:sp>
          <p:nvSpPr>
            <p:cNvPr id="22" name="Google Shape;660;p26">
              <a:extLst>
                <a:ext uri="{FF2B5EF4-FFF2-40B4-BE49-F238E27FC236}">
                  <a16:creationId xmlns:a16="http://schemas.microsoft.com/office/drawing/2014/main" id="{30B2A308-A1BA-9220-3EDB-13D423B22EAB}"/>
                </a:ext>
              </a:extLst>
            </p:cNvPr>
            <p:cNvSpPr txBox="1"/>
            <p:nvPr/>
          </p:nvSpPr>
          <p:spPr>
            <a:xfrm>
              <a:off x="2017372" y="1852118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GB" noProof="0" dirty="0"/>
                <a:t>Support education and training for staff.</a:t>
              </a:r>
              <a:endParaRPr lang="en-GB" sz="1600" noProof="0" dirty="0"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" name="Google Shape;661;p26">
              <a:extLst>
                <a:ext uri="{FF2B5EF4-FFF2-40B4-BE49-F238E27FC236}">
                  <a16:creationId xmlns:a16="http://schemas.microsoft.com/office/drawing/2014/main" id="{18385D6D-21B1-4F0B-F3D1-F242995BB3E4}"/>
                </a:ext>
              </a:extLst>
            </p:cNvPr>
            <p:cNvSpPr txBox="1"/>
            <p:nvPr/>
          </p:nvSpPr>
          <p:spPr>
            <a:xfrm>
              <a:off x="2027025" y="1602950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GB" sz="2267" noProof="0" dirty="0">
                  <a:solidFill>
                    <a:schemeClr val="accent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Educate &amp; train</a:t>
              </a:r>
            </a:p>
          </p:txBody>
        </p:sp>
      </p:grpSp>
      <p:grpSp>
        <p:nvGrpSpPr>
          <p:cNvPr id="24" name="Google Shape;662;p26">
            <a:extLst>
              <a:ext uri="{FF2B5EF4-FFF2-40B4-BE49-F238E27FC236}">
                <a16:creationId xmlns:a16="http://schemas.microsoft.com/office/drawing/2014/main" id="{E9432968-EF04-04F2-6F18-6CEC6B04B4EA}"/>
              </a:ext>
            </a:extLst>
          </p:cNvPr>
          <p:cNvGrpSpPr/>
          <p:nvPr/>
        </p:nvGrpSpPr>
        <p:grpSpPr>
          <a:xfrm>
            <a:off x="947033" y="4102735"/>
            <a:ext cx="4938780" cy="1509600"/>
            <a:chOff x="710274" y="3077051"/>
            <a:chExt cx="3704085" cy="1132200"/>
          </a:xfrm>
        </p:grpSpPr>
        <p:sp>
          <p:nvSpPr>
            <p:cNvPr id="25" name="Google Shape;663;p26">
              <a:extLst>
                <a:ext uri="{FF2B5EF4-FFF2-40B4-BE49-F238E27FC236}">
                  <a16:creationId xmlns:a16="http://schemas.microsoft.com/office/drawing/2014/main" id="{CEAFE9D7-3FB3-B6B1-C24B-C076E716E17D}"/>
                </a:ext>
              </a:extLst>
            </p:cNvPr>
            <p:cNvSpPr/>
            <p:nvPr/>
          </p:nvSpPr>
          <p:spPr>
            <a:xfrm>
              <a:off x="1364859" y="3152513"/>
              <a:ext cx="3049500" cy="981300"/>
            </a:xfrm>
            <a:prstGeom prst="homePlate">
              <a:avLst>
                <a:gd name="adj" fmla="val 29403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GB" sz="2400" noProof="0" dirty="0">
                <a:latin typeface="+mj-lt"/>
              </a:endParaRPr>
            </a:p>
          </p:txBody>
        </p:sp>
        <p:sp>
          <p:nvSpPr>
            <p:cNvPr id="26" name="Google Shape;664;p26">
              <a:extLst>
                <a:ext uri="{FF2B5EF4-FFF2-40B4-BE49-F238E27FC236}">
                  <a16:creationId xmlns:a16="http://schemas.microsoft.com/office/drawing/2014/main" id="{966FBA81-D539-E3B9-051C-C3D04C91C394}"/>
                </a:ext>
              </a:extLst>
            </p:cNvPr>
            <p:cNvSpPr/>
            <p:nvPr/>
          </p:nvSpPr>
          <p:spPr>
            <a:xfrm>
              <a:off x="710274" y="3077051"/>
              <a:ext cx="1307100" cy="1132200"/>
            </a:xfrm>
            <a:prstGeom prst="hexagon">
              <a:avLst>
                <a:gd name="adj" fmla="val 28729"/>
                <a:gd name="vf" fmla="val 115470"/>
              </a:avLst>
            </a:prstGeom>
            <a:solidFill>
              <a:schemeClr val="bg2">
                <a:alpha val="584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GB" sz="2400" noProof="0" dirty="0">
                <a:latin typeface="+mj-lt"/>
              </a:endParaRPr>
            </a:p>
          </p:txBody>
        </p:sp>
        <p:sp>
          <p:nvSpPr>
            <p:cNvPr id="27" name="Google Shape;665;p26">
              <a:extLst>
                <a:ext uri="{FF2B5EF4-FFF2-40B4-BE49-F238E27FC236}">
                  <a16:creationId xmlns:a16="http://schemas.microsoft.com/office/drawing/2014/main" id="{CF7658C0-9144-A55E-718E-FFBDE87FC684}"/>
                </a:ext>
              </a:extLst>
            </p:cNvPr>
            <p:cNvSpPr/>
            <p:nvPr/>
          </p:nvSpPr>
          <p:spPr>
            <a:xfrm>
              <a:off x="883373" y="3216723"/>
              <a:ext cx="960900" cy="832200"/>
            </a:xfrm>
            <a:prstGeom prst="hexagon">
              <a:avLst>
                <a:gd name="adj" fmla="val 28729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GB" sz="2400" noProof="0" dirty="0">
                <a:latin typeface="+mj-lt"/>
              </a:endParaRPr>
            </a:p>
          </p:txBody>
        </p:sp>
        <p:sp>
          <p:nvSpPr>
            <p:cNvPr id="28" name="Google Shape;666;p26">
              <a:extLst>
                <a:ext uri="{FF2B5EF4-FFF2-40B4-BE49-F238E27FC236}">
                  <a16:creationId xmlns:a16="http://schemas.microsoft.com/office/drawing/2014/main" id="{A1A14848-DAE2-4EB6-0F76-8D33C8E155FC}"/>
                </a:ext>
              </a:extLst>
            </p:cNvPr>
            <p:cNvSpPr txBox="1"/>
            <p:nvPr/>
          </p:nvSpPr>
          <p:spPr>
            <a:xfrm>
              <a:off x="2017372" y="3484485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GB" noProof="0" dirty="0"/>
                <a:t>Identify priority areas for improvement.</a:t>
              </a:r>
              <a:endParaRPr lang="en-GB" sz="1600" noProof="0" dirty="0"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667;p26">
              <a:extLst>
                <a:ext uri="{FF2B5EF4-FFF2-40B4-BE49-F238E27FC236}">
                  <a16:creationId xmlns:a16="http://schemas.microsoft.com/office/drawing/2014/main" id="{598D7ED1-D94A-041C-7C0E-4FE2BE96573A}"/>
                </a:ext>
              </a:extLst>
            </p:cNvPr>
            <p:cNvSpPr txBox="1"/>
            <p:nvPr/>
          </p:nvSpPr>
          <p:spPr>
            <a:xfrm>
              <a:off x="2027025" y="3211725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GB" sz="2267" noProof="0" dirty="0">
                  <a:solidFill>
                    <a:schemeClr val="accent2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Improve</a:t>
              </a:r>
            </a:p>
          </p:txBody>
        </p:sp>
      </p:grpSp>
      <p:grpSp>
        <p:nvGrpSpPr>
          <p:cNvPr id="34" name="Google Shape;672;p26">
            <a:extLst>
              <a:ext uri="{FF2B5EF4-FFF2-40B4-BE49-F238E27FC236}">
                <a16:creationId xmlns:a16="http://schemas.microsoft.com/office/drawing/2014/main" id="{319F1DD3-0E6B-DF06-08AA-6AE4C2258CAC}"/>
              </a:ext>
            </a:extLst>
          </p:cNvPr>
          <p:cNvGrpSpPr/>
          <p:nvPr/>
        </p:nvGrpSpPr>
        <p:grpSpPr>
          <a:xfrm>
            <a:off x="6921490" y="4586446"/>
            <a:ext cx="542745" cy="542188"/>
            <a:chOff x="2497275" y="2744159"/>
            <a:chExt cx="370930" cy="370549"/>
          </a:xfrm>
        </p:grpSpPr>
        <p:sp>
          <p:nvSpPr>
            <p:cNvPr id="35" name="Google Shape;673;p26">
              <a:extLst>
                <a:ext uri="{FF2B5EF4-FFF2-40B4-BE49-F238E27FC236}">
                  <a16:creationId xmlns:a16="http://schemas.microsoft.com/office/drawing/2014/main" id="{0F91584B-AFA2-6E69-D6A5-EBC96ECF25A4}"/>
                </a:ext>
              </a:extLst>
            </p:cNvPr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GB" sz="2400" noProof="0" dirty="0">
                <a:latin typeface="+mj-lt"/>
              </a:endParaRPr>
            </a:p>
          </p:txBody>
        </p:sp>
        <p:sp>
          <p:nvSpPr>
            <p:cNvPr id="36" name="Google Shape;674;p26">
              <a:extLst>
                <a:ext uri="{FF2B5EF4-FFF2-40B4-BE49-F238E27FC236}">
                  <a16:creationId xmlns:a16="http://schemas.microsoft.com/office/drawing/2014/main" id="{07B98BB7-AEFD-3D00-C51A-DB9D4E7D56CF}"/>
                </a:ext>
              </a:extLst>
            </p:cNvPr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GB" sz="2400" noProof="0" dirty="0">
                <a:latin typeface="+mj-lt"/>
              </a:endParaRPr>
            </a:p>
          </p:txBody>
        </p:sp>
        <p:sp>
          <p:nvSpPr>
            <p:cNvPr id="37" name="Google Shape;675;p26">
              <a:extLst>
                <a:ext uri="{FF2B5EF4-FFF2-40B4-BE49-F238E27FC236}">
                  <a16:creationId xmlns:a16="http://schemas.microsoft.com/office/drawing/2014/main" id="{2EEF43E0-6DED-B02E-ABF2-485C4258D8DA}"/>
                </a:ext>
              </a:extLst>
            </p:cNvPr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GB" sz="2400" noProof="0" dirty="0">
                <a:latin typeface="+mj-lt"/>
              </a:endParaRPr>
            </a:p>
          </p:txBody>
        </p:sp>
        <p:sp>
          <p:nvSpPr>
            <p:cNvPr id="38" name="Google Shape;676;p26">
              <a:extLst>
                <a:ext uri="{FF2B5EF4-FFF2-40B4-BE49-F238E27FC236}">
                  <a16:creationId xmlns:a16="http://schemas.microsoft.com/office/drawing/2014/main" id="{7BB9011A-4378-C36A-AEEE-EAC1245DC3F4}"/>
                </a:ext>
              </a:extLst>
            </p:cNvPr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GB" sz="2400" noProof="0" dirty="0">
                <a:latin typeface="+mj-lt"/>
              </a:endParaRPr>
            </a:p>
          </p:txBody>
        </p:sp>
        <p:sp>
          <p:nvSpPr>
            <p:cNvPr id="39" name="Google Shape;677;p26">
              <a:extLst>
                <a:ext uri="{FF2B5EF4-FFF2-40B4-BE49-F238E27FC236}">
                  <a16:creationId xmlns:a16="http://schemas.microsoft.com/office/drawing/2014/main" id="{0651553C-102B-A472-5B63-EA83C9CA523F}"/>
                </a:ext>
              </a:extLst>
            </p:cNvPr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GB" sz="2400" noProof="0" dirty="0">
                <a:latin typeface="+mj-lt"/>
              </a:endParaRPr>
            </a:p>
          </p:txBody>
        </p:sp>
        <p:sp>
          <p:nvSpPr>
            <p:cNvPr id="40" name="Google Shape;678;p26">
              <a:extLst>
                <a:ext uri="{FF2B5EF4-FFF2-40B4-BE49-F238E27FC236}">
                  <a16:creationId xmlns:a16="http://schemas.microsoft.com/office/drawing/2014/main" id="{10986D69-B906-ACD3-653E-E2D9ECF0008D}"/>
                </a:ext>
              </a:extLst>
            </p:cNvPr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GB" sz="2400" noProof="0" dirty="0">
                <a:latin typeface="+mj-lt"/>
              </a:endParaRPr>
            </a:p>
          </p:txBody>
        </p:sp>
      </p:grpSp>
      <p:pic>
        <p:nvPicPr>
          <p:cNvPr id="65" name="Graphic 64" descr="Classroom with solid fill">
            <a:extLst>
              <a:ext uri="{FF2B5EF4-FFF2-40B4-BE49-F238E27FC236}">
                <a16:creationId xmlns:a16="http://schemas.microsoft.com/office/drawing/2014/main" id="{6975249F-5C83-28D3-CCBB-19EFD97C6C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11795" y="2224189"/>
            <a:ext cx="914400" cy="914400"/>
          </a:xfrm>
          <a:prstGeom prst="rect">
            <a:avLst/>
          </a:prstGeom>
        </p:spPr>
      </p:pic>
      <p:pic>
        <p:nvPicPr>
          <p:cNvPr id="69" name="Graphic 68" descr="Bar graph with upward trend with solid fill">
            <a:extLst>
              <a:ext uri="{FF2B5EF4-FFF2-40B4-BE49-F238E27FC236}">
                <a16:creationId xmlns:a16="http://schemas.microsoft.com/office/drawing/2014/main" id="{B632EA6D-E8C1-20BD-A863-C92AD91F4D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7803" y="4416577"/>
            <a:ext cx="914400" cy="914400"/>
          </a:xfrm>
          <a:prstGeom prst="rect">
            <a:avLst/>
          </a:prstGeom>
        </p:spPr>
      </p:pic>
      <p:pic>
        <p:nvPicPr>
          <p:cNvPr id="71" name="Graphic 70" descr="Meeting with solid fill">
            <a:extLst>
              <a:ext uri="{FF2B5EF4-FFF2-40B4-BE49-F238E27FC236}">
                <a16:creationId xmlns:a16="http://schemas.microsoft.com/office/drawing/2014/main" id="{BD3FB19B-7793-368B-0DF5-CF3B159244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23019" y="30934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7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7C7B3-5973-A75F-D2B1-D3C86F9CF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9C94DA-91A3-3978-7391-08DEABCB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Maternity Survey: performance monitoring and evaluation </a:t>
            </a:r>
          </a:p>
        </p:txBody>
      </p:sp>
      <p:pic>
        <p:nvPicPr>
          <p:cNvPr id="9" name="Graphic 8" descr="Magnifying glass with solid fill">
            <a:extLst>
              <a:ext uri="{FF2B5EF4-FFF2-40B4-BE49-F238E27FC236}">
                <a16:creationId xmlns:a16="http://schemas.microsoft.com/office/drawing/2014/main" id="{67678811-6474-921A-3323-D16F9AE2F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7400" y="5360697"/>
            <a:ext cx="914400" cy="9144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09AE1E-3B61-928D-FE42-D4437CC4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1271245"/>
            <a:ext cx="11156053" cy="4575255"/>
          </a:xfrm>
        </p:spPr>
        <p:txBody>
          <a:bodyPr/>
          <a:lstStyle/>
          <a:p>
            <a:pPr lvl="0"/>
            <a:r>
              <a:rPr lang="en-GB" noProof="0" dirty="0"/>
              <a:t>Results are also used by a range of national stakeholders: </a:t>
            </a:r>
          </a:p>
          <a:p>
            <a:endParaRPr lang="en-GB" noProof="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BEFF5A-9F0F-943F-4282-FBA134502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179399"/>
              </p:ext>
            </p:extLst>
          </p:nvPr>
        </p:nvGraphicFramePr>
        <p:xfrm>
          <a:off x="2949051" y="1953952"/>
          <a:ext cx="6134100" cy="389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2825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0F68E-4768-DED1-5D5A-CFE888724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1CCFF5-8A42-1DAE-F275-DBF7308C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Publication of MAT25 results</a:t>
            </a:r>
          </a:p>
        </p:txBody>
      </p:sp>
      <p:pic>
        <p:nvPicPr>
          <p:cNvPr id="9" name="Graphic 8" descr="Magnifying glass with solid fill">
            <a:extLst>
              <a:ext uri="{FF2B5EF4-FFF2-40B4-BE49-F238E27FC236}">
                <a16:creationId xmlns:a16="http://schemas.microsoft.com/office/drawing/2014/main" id="{DE0A5695-0068-58C1-AD12-2DEFE120D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7400" y="5360697"/>
            <a:ext cx="914400" cy="914400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0D4990A-B801-D59F-6802-BE410ED6C9F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B4F769-270F-4AEF-A4B4-E755A10C134C}" type="slidenum">
              <a:rPr lang="en-GB" noProof="0" smtClean="0">
                <a:solidFill>
                  <a:srgbClr val="4D4639">
                    <a:tint val="75000"/>
                  </a:srgbClr>
                </a:solidFill>
              </a:rPr>
              <a:pPr/>
              <a:t>8</a:t>
            </a:fld>
            <a:endParaRPr lang="en-GB" noProof="0" dirty="0">
              <a:solidFill>
                <a:srgbClr val="4D4639">
                  <a:tint val="75000"/>
                </a:srgb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E4FEB-6E88-F7E1-0643-C3D790A56413}"/>
              </a:ext>
            </a:extLst>
          </p:cNvPr>
          <p:cNvSpPr txBox="1"/>
          <p:nvPr/>
        </p:nvSpPr>
        <p:spPr>
          <a:xfrm>
            <a:off x="1405666" y="5346930"/>
            <a:ext cx="9380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i="1" noProof="0" dirty="0">
                <a:solidFill>
                  <a:srgbClr val="8A2700"/>
                </a:solidFill>
                <a:effectLst/>
              </a:rPr>
              <a:t>*Due to national statistic restrictions, we cannot discuss findings until publication date* </a:t>
            </a:r>
            <a:endParaRPr lang="en-GB" i="1" noProof="0" dirty="0">
              <a:solidFill>
                <a:srgbClr val="8A2700"/>
              </a:solidFill>
            </a:endParaRPr>
          </a:p>
        </p:txBody>
      </p:sp>
      <p:pic>
        <p:nvPicPr>
          <p:cNvPr id="11" name="Graphic 10" descr="Flip calendar with solid fill">
            <a:extLst>
              <a:ext uri="{FF2B5EF4-FFF2-40B4-BE49-F238E27FC236}">
                <a16:creationId xmlns:a16="http://schemas.microsoft.com/office/drawing/2014/main" id="{E0EFE8D2-00B9-1E63-40CF-B36CC2145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3788" y="941126"/>
            <a:ext cx="4464424" cy="44644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B06DEC-C759-ECB2-110A-F8E88F08027C}"/>
              </a:ext>
            </a:extLst>
          </p:cNvPr>
          <p:cNvSpPr txBox="1"/>
          <p:nvPr/>
        </p:nvSpPr>
        <p:spPr>
          <a:xfrm>
            <a:off x="4416910" y="3062696"/>
            <a:ext cx="33724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noProof="0" dirty="0">
                <a:effectLst/>
              </a:rPr>
              <a:t>December</a:t>
            </a:r>
          </a:p>
          <a:p>
            <a:pPr algn="ctr"/>
            <a:r>
              <a:rPr lang="en-GB" sz="4000" noProof="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12048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646A1-9E86-77CF-59D4-35A3AFF82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71D75B-D9E1-966A-119B-CDDC4DE5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Response rates: 2007 - 2024</a:t>
            </a:r>
          </a:p>
        </p:txBody>
      </p:sp>
      <p:pic>
        <p:nvPicPr>
          <p:cNvPr id="9" name="Graphic 8" descr="Magnifying glass with solid fill">
            <a:extLst>
              <a:ext uri="{FF2B5EF4-FFF2-40B4-BE49-F238E27FC236}">
                <a16:creationId xmlns:a16="http://schemas.microsoft.com/office/drawing/2014/main" id="{76802DC7-67D9-E987-0D60-3C4B07D72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7400" y="5360697"/>
            <a:ext cx="914400" cy="914400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A821D51-B5E4-6782-D4A5-C44779C10E9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B4F769-270F-4AEF-A4B4-E755A10C134C}" type="slidenum">
              <a:rPr lang="en-GB" noProof="0" smtClean="0">
                <a:solidFill>
                  <a:srgbClr val="4D4639">
                    <a:tint val="75000"/>
                  </a:srgbClr>
                </a:solidFill>
              </a:rPr>
              <a:pPr/>
              <a:t>9</a:t>
            </a:fld>
            <a:endParaRPr lang="en-GB" noProof="0" dirty="0">
              <a:solidFill>
                <a:srgbClr val="4D4639">
                  <a:tint val="75000"/>
                </a:srgbClr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ED4C4A5-D513-C503-44E4-50F07DC18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563174"/>
              </p:ext>
            </p:extLst>
          </p:nvPr>
        </p:nvGraphicFramePr>
        <p:xfrm>
          <a:off x="1762350" y="120961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9129047"/>
      </p:ext>
    </p:extLst>
  </p:cSld>
  <p:clrMapOvr>
    <a:masterClrMapping/>
  </p:clrMapOvr>
</p:sld>
</file>

<file path=ppt/theme/theme1.xml><?xml version="1.0" encoding="utf-8"?>
<a:theme xmlns:a="http://schemas.openxmlformats.org/drawingml/2006/main" name="Picker">
  <a:themeElements>
    <a:clrScheme name="Survey Coordination Centre">
      <a:dk1>
        <a:srgbClr val="4A4A49"/>
      </a:dk1>
      <a:lt1>
        <a:srgbClr val="FFFFFF"/>
      </a:lt1>
      <a:dk2>
        <a:srgbClr val="007B4E"/>
      </a:dk2>
      <a:lt2>
        <a:srgbClr val="1E445C"/>
      </a:lt2>
      <a:accent1>
        <a:srgbClr val="007B4E"/>
      </a:accent1>
      <a:accent2>
        <a:srgbClr val="1E445C"/>
      </a:accent2>
      <a:accent3>
        <a:srgbClr val="8A2700"/>
      </a:accent3>
      <a:accent4>
        <a:srgbClr val="954F72"/>
      </a:accent4>
      <a:accent5>
        <a:srgbClr val="4A4A49"/>
      </a:accent5>
      <a:accent6>
        <a:srgbClr val="9D9E9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C powerpoint v1 2" id="{723BAC71-5429-45AD-A892-B6FA2CFAEF71}" vid="{56C44EA5-0E68-45F8-809C-7AF87142F5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Survey Coordination Centre">
    <a:dk1>
      <a:srgbClr val="4A4A49"/>
    </a:dk1>
    <a:lt1>
      <a:srgbClr val="FFFFFF"/>
    </a:lt1>
    <a:dk2>
      <a:srgbClr val="007B4E"/>
    </a:dk2>
    <a:lt2>
      <a:srgbClr val="1E445C"/>
    </a:lt2>
    <a:accent1>
      <a:srgbClr val="007B4E"/>
    </a:accent1>
    <a:accent2>
      <a:srgbClr val="1E445C"/>
    </a:accent2>
    <a:accent3>
      <a:srgbClr val="8A2700"/>
    </a:accent3>
    <a:accent4>
      <a:srgbClr val="954F72"/>
    </a:accent4>
    <a:accent5>
      <a:srgbClr val="4A4A49"/>
    </a:accent5>
    <a:accent6>
      <a:srgbClr val="9D9E9C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UI/customUI14.xml><?xml version="1.0" encoding="utf-8"?>
<customUI xmlns="http://schemas.microsoft.com/office/2009/07/customui">
  <ribbon startFromScratch="false">
    <tabs>
      <tab idMso="TabDesign" visible="false"/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EA4E9A0D10A4B86B174D08978D5EB" ma:contentTypeVersion="20" ma:contentTypeDescription="Create a new document." ma:contentTypeScope="" ma:versionID="26c935804cca8554dae2c422a939c20e">
  <xsd:schema xmlns:xsd="http://www.w3.org/2001/XMLSchema" xmlns:xs="http://www.w3.org/2001/XMLSchema" xmlns:p="http://schemas.microsoft.com/office/2006/metadata/properties" xmlns:ns2="c497441b-d3fe-4788-8629-aff52d38f515" xmlns:ns3="1d162527-c308-4a98-98b8-9e726c57dd8b" targetNamespace="http://schemas.microsoft.com/office/2006/metadata/properties" ma:root="true" ma:fieldsID="86ed6c77570e97698f7fc61157777e1c" ns2:_="" ns3:_="">
    <xsd:import namespace="c497441b-d3fe-4788-8629-aff52d38f515"/>
    <xsd:import namespace="1d162527-c308-4a98-98b8-9e726c57d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ate2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41b-d3fe-4788-8629-aff52d38f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2" ma:index="20" nillable="true" ma:displayName="Date2" ma:format="DateTime" ma:internalName="Date2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df9d8e5-705b-4129-800a-08ca17c57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62527-c308-4a98-98b8-9e726c57d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f9b9cce-e594-4bda-ba48-132f42860941}" ma:internalName="TaxCatchAll" ma:showField="CatchAllData" ma:web="1d162527-c308-4a98-98b8-9e726c57d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97441b-d3fe-4788-8629-aff52d38f515">
      <Terms xmlns="http://schemas.microsoft.com/office/infopath/2007/PartnerControls"/>
    </lcf76f155ced4ddcb4097134ff3c332f>
    <TaxCatchAll xmlns="1d162527-c308-4a98-98b8-9e726c57dd8b" xsi:nil="true"/>
    <Date2 xmlns="c497441b-d3fe-4788-8629-aff52d38f515" xsi:nil="true"/>
  </documentManagement>
</p:properties>
</file>

<file path=customXml/itemProps1.xml><?xml version="1.0" encoding="utf-8"?>
<ds:datastoreItem xmlns:ds="http://schemas.openxmlformats.org/officeDocument/2006/customXml" ds:itemID="{91B8518C-E6B2-4BD0-BB1D-5C03803AA8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7441b-d3fe-4788-8629-aff52d38f515"/>
    <ds:schemaRef ds:uri="1d162527-c308-4a98-98b8-9e726c57d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197550-199E-4C76-B365-E92A60FBD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A4C212-6214-4584-9BB9-C191D08CA82E}">
  <ds:schemaRefs>
    <ds:schemaRef ds:uri="http://schemas.microsoft.com/office/2006/metadata/properties"/>
    <ds:schemaRef ds:uri="http://schemas.microsoft.com/office/infopath/2007/PartnerControls"/>
    <ds:schemaRef ds:uri="74f68ddb-d01d-416a-a182-e23d2bb6af81"/>
    <ds:schemaRef ds:uri="9bdeb251-9ec1-465c-93f5-125537cb15dd"/>
    <ds:schemaRef ds:uri="c497441b-d3fe-4788-8629-aff52d38f515"/>
    <ds:schemaRef ds:uri="1d162527-c308-4a98-98b8-9e726c57dd8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SCC powerpoint v1 3</Template>
  <TotalTime>1030</TotalTime>
  <Words>1400</Words>
  <Application>Microsoft Office PowerPoint</Application>
  <PresentationFormat>Widescreen</PresentationFormat>
  <Paragraphs>252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Arial</vt:lpstr>
      <vt:lpstr>Calibri</vt:lpstr>
      <vt:lpstr>Courier New</vt:lpstr>
      <vt:lpstr>Wingdings</vt:lpstr>
      <vt:lpstr>Picker</vt:lpstr>
      <vt:lpstr> Promoting the 2026 Maternity Survey  Engagement webinar </vt:lpstr>
      <vt:lpstr>Contents</vt:lpstr>
      <vt:lpstr>Overview of the Maternity Survey</vt:lpstr>
      <vt:lpstr>Overview</vt:lpstr>
      <vt:lpstr>Maternity Survey: performance monitoring and evaluation </vt:lpstr>
      <vt:lpstr>Maternity Survey: performance monitoring and evaluation </vt:lpstr>
      <vt:lpstr>Maternity Survey: performance monitoring and evaluation </vt:lpstr>
      <vt:lpstr>Publication of MAT25 results</vt:lpstr>
      <vt:lpstr>Response rates: 2007 - 2024</vt:lpstr>
      <vt:lpstr>Engagement Activities</vt:lpstr>
      <vt:lpstr>Publicising the survey: why is it important?</vt:lpstr>
      <vt:lpstr>Publicising the survey: methods for publicising</vt:lpstr>
      <vt:lpstr>Publicising the results: Trusts</vt:lpstr>
      <vt:lpstr>Publicising the results: Trusts</vt:lpstr>
      <vt:lpstr>2026 Engagement Activities</vt:lpstr>
      <vt:lpstr>Press release template</vt:lpstr>
      <vt:lpstr>Website banner </vt:lpstr>
      <vt:lpstr>Dissent poster</vt:lpstr>
      <vt:lpstr>16-17 year olds leaflet &amp; briefing note</vt:lpstr>
      <vt:lpstr>Social media card 1: Sampling month</vt:lpstr>
      <vt:lpstr>Social media card 2: Announcing the start of fieldwork</vt:lpstr>
      <vt:lpstr>Social media card 3: Reminder that fieldwork is live</vt:lpstr>
      <vt:lpstr>Social media card 4: Reminder about the close of fieldwork</vt:lpstr>
      <vt:lpstr>Publicising the survey: discussion</vt:lpstr>
      <vt:lpstr>Publicising the survey: discussion</vt:lpstr>
      <vt:lpstr>Publicising the survey: discussion</vt:lpstr>
      <vt:lpstr>How can you help us?</vt:lpstr>
      <vt:lpstr>Timeline of activities</vt:lpstr>
      <vt:lpstr>Questions</vt:lpstr>
      <vt:lpstr>Thank you for your 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Davidson</dc:creator>
  <cp:lastModifiedBy>Catherine Davidson</cp:lastModifiedBy>
  <cp:revision>73</cp:revision>
  <dcterms:created xsi:type="dcterms:W3CDTF">2025-10-08T11:40:20Z</dcterms:created>
  <dcterms:modified xsi:type="dcterms:W3CDTF">2026-01-29T16:05:02Z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0x010100480EA4E9A0D10A4B86B174D08978D5EB</vt:lpwstr>
  </property>
  <property fmtid="{D5CDD505-2E9C-101B-9397-08002B2CF9AE}" pid="3" name="MediaServiceImageTags">
    <vt:lpwstr/>
  </property>
</Properties>
</file>